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 id="2147483685" r:id="rId3"/>
  </p:sldMasterIdLst>
  <p:notesMasterIdLst>
    <p:notesMasterId r:id="rId47"/>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Lst>
  <p:sldSz cx="9144000" cy="6858000" type="screen4x3"/>
  <p:notesSz cx="6858000" cy="9144000"/>
  <p:embeddedFontLst>
    <p:embeddedFont>
      <p:font typeface="Arial Narrow" panose="020B0606020202030204" pitchFamily="34" charset="0"/>
      <p:regular r:id="rId48"/>
      <p:bold r:id="rId49"/>
      <p:italic r:id="rId50"/>
      <p:boldItalic r:id="rId51"/>
    </p:embeddedFont>
    <p:embeddedFont>
      <p:font typeface="Calibri" panose="020F0502020204030204" pitchFamily="34" charset="0"/>
      <p:regular r:id="rId52"/>
      <p:bold r:id="rId53"/>
      <p:italic r:id="rId54"/>
      <p:boldItalic r:id="rId55"/>
    </p:embeddedFont>
    <p:embeddedFont>
      <p:font typeface="Consolas" panose="020B0609020204030204" pitchFamily="49" charset="0"/>
      <p:regular r:id="rId56"/>
      <p:bold r:id="rId57"/>
      <p:italic r:id="rId58"/>
      <p:boldItalic r:id="rId59"/>
    </p:embeddedFont>
    <p:embeddedFont>
      <p:font typeface="Source Code Pro" panose="020B0509030403020204" pitchFamily="49" charset="0"/>
      <p:regular r:id="rId60"/>
      <p:bold r:id="rId61"/>
    </p:embeddedFont>
    <p:embeddedFont>
      <p:font typeface="Amatic SC" panose="020B0604020202020204" charset="0"/>
      <p:regular r:id="rId62"/>
      <p:bold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138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font" Target="fonts/font16.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2.fntdata"/><Relationship Id="rId57" Type="http://schemas.openxmlformats.org/officeDocument/2006/relationships/font" Target="fonts/font10.fntdata"/><Relationship Id="rId61" Type="http://schemas.openxmlformats.org/officeDocument/2006/relationships/font" Target="fonts/font14.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font" Target="fonts/font4.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12.fntdata"/><Relationship Id="rId67"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7.fntdata"/><Relationship Id="rId62"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85729530"/>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labhacks.tumblr.com/post/62420107780/the-25-scrunchable-scientific-poster"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support.spoonflower.com/hc/en-us/articles/204266984-How-to-Create-a-Fabric-Poster-from-a-PowerPoint-or-PDF"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fsharpforfunandprofit.com/posts/property-based-testing-2/"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www.youtube.com/watch?v=zi0rHwfiX1Q"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cis.upenn.edu/~bcpierce/papers/clojure-deepspec-2015.pdf"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s://github.com/pholser/junit-quickcheck" TargetMode="External"/><Relationship Id="rId4" Type="http://schemas.openxmlformats.org/officeDocument/2006/relationships/hyperlink" Target="http://www.ontestautomation.com/an-introduction-to-property-based-testing-with-junit-quickcheck/"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youtu.be/Y2jQe8DFzUM?list=PLZdCLR02grLrl5ie970A24kvti21hGiOf" TargetMode="External"/><Relationship Id="rId2" Type="http://schemas.openxmlformats.org/officeDocument/2006/relationships/slide" Target="../slides/slide27.xml"/><Relationship Id="rId1" Type="http://schemas.openxmlformats.org/officeDocument/2006/relationships/notesMaster" Target="../notesMasters/notesMaster1.xml"/><Relationship Id="rId5" Type="http://schemas.openxmlformats.org/officeDocument/2006/relationships/hyperlink" Target="http://www.eecs.northwestern.edu/~robby/courses/395-495-2009-fall/quick.pdf" TargetMode="External"/><Relationship Id="rId4" Type="http://schemas.openxmlformats.org/officeDocument/2006/relationships/hyperlink" Target="http://www.quviq.com/index.html"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www.androidpolice.com/2014/05/20/bug-watch-bluetooth-will-begin-crashing-after-encountering-too-many-ble-devices-affects-kitkat-4-4-and-jelly-bean-4-3/"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en.wikipedia.org/wiki/Heartbleed"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eveloper.android.com/reference/android/os/AsyncTask.html" TargetMode="External"/><Relationship Id="rId2" Type="http://schemas.openxmlformats.org/officeDocument/2006/relationships/slide" Target="../slides/slide32.xml"/><Relationship Id="rId1" Type="http://schemas.openxmlformats.org/officeDocument/2006/relationships/notesMaster" Target="../notesMasters/notesMaster1.xml"/><Relationship Id="rId5" Type="http://schemas.openxmlformats.org/officeDocument/2006/relationships/hyperlink" Target="https://developer.android.com/reference/android/os/Build.VERSION_CODES.html#HONEYCOMB" TargetMode="External"/><Relationship Id="rId4" Type="http://schemas.openxmlformats.org/officeDocument/2006/relationships/hyperlink" Target="https://developer.android.com/reference/android/os/Build.VERSION_CODES.html#DONUT"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people.eecs.berkeley.edu/~dawnsong/papers/2011%20Android%20permissions%20demystified.pdf"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androidforums.com/threads/sd-card-write-permission-issue.893804/"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eveloper.android.com/topic/libraries/support-library/index.html"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developer.android.com/topic/libraries/support-library/features.html"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www.dre.vanderbilt.edu/~schmidt/PDF/MW-Spl.pdf"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vimeo.com/71278954#t=834s"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groups.csail.mit.edu/medg/people/psz/Licklider.html"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technofaq.org/posts/2014/04/fixing-external-sd-card-write-issue-on-android-kitkat/" TargetMode="External"/><Relationship Id="rId7" Type="http://schemas.openxmlformats.org/officeDocument/2006/relationships/hyperlink" Target="http://www.routercheck.com/android-permissions/" TargetMode="External"/><Relationship Id="rId2" Type="http://schemas.openxmlformats.org/officeDocument/2006/relationships/slide" Target="../slides/slide43.xml"/><Relationship Id="rId1" Type="http://schemas.openxmlformats.org/officeDocument/2006/relationships/notesMaster" Target="../notesMasters/notesMaster1.xml"/><Relationship Id="rId6" Type="http://schemas.openxmlformats.org/officeDocument/2006/relationships/hyperlink" Target="http://www.routercheck.com/2016/02/09/its-time-to-demand-accountability-of-android-apps-permissions/" TargetMode="External"/><Relationship Id="rId5" Type="http://schemas.openxmlformats.org/officeDocument/2006/relationships/hyperlink" Target="https://fpf.org/2015/06/23/android-m-and-privacy-giving-users-control-over-app-permissions/" TargetMode="External"/><Relationship Id="rId4" Type="http://schemas.openxmlformats.org/officeDocument/2006/relationships/hyperlink" Target="http://www.howtogeek.com/177904/androids-permissions-system-is-broken-and-google-just-made-it-worse/"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I dropped the term “deployment model” as it has multiple and conflicting definitions.</a:t>
            </a:r>
          </a:p>
          <a:p>
            <a:pPr lvl="0">
              <a:spcBef>
                <a:spcPts val="0"/>
              </a:spcBef>
              <a:buNone/>
            </a:pPr>
            <a:r>
              <a:rPr lang="en" sz="950">
                <a:highlight>
                  <a:srgbClr val="FFFFFF"/>
                </a:highlight>
              </a:rPr>
              <a:t>Structural sharing may be used to reduce the size of the stored models.</a:t>
            </a:r>
          </a:p>
          <a:p>
            <a:pPr lvl="0">
              <a:spcBef>
                <a:spcPts val="0"/>
              </a:spcBef>
              <a:buNone/>
            </a:pPr>
            <a:endParaRPr sz="950">
              <a:highlight>
                <a:srgbClr val="FFFFFF"/>
              </a:highlight>
            </a:endParaRPr>
          </a:p>
          <a:p>
            <a:pPr lvl="0">
              <a:spcBef>
                <a:spcPts val="0"/>
              </a:spcBef>
              <a:buNone/>
            </a:pPr>
            <a:r>
              <a:rPr lang="en"/>
              <a:t>The “braided-blivet” indicates the problem with un-reconciled models.</a:t>
            </a:r>
          </a:p>
          <a:p>
            <a:pPr lvl="0">
              <a:spcBef>
                <a:spcPts val="0"/>
              </a:spcBef>
              <a:buNone/>
            </a:pPr>
            <a:r>
              <a:rPr lang="en"/>
              <a:t>Each model individually seems consistent until they are brought together.</a:t>
            </a:r>
          </a:p>
          <a:p>
            <a:pPr lvl="0">
              <a:spcBef>
                <a:spcPts val="0"/>
              </a:spcBef>
              <a:buNone/>
            </a:pPr>
            <a:r>
              <a:rPr lang="en"/>
              <a:t>Moreover it may seem that the problem is a simple interface mismatch when it is additionally folded (i.e. complex). </a:t>
            </a:r>
          </a:p>
          <a:p>
            <a:pPr lvl="0">
              <a:spcBef>
                <a:spcPts val="0"/>
              </a:spcBef>
              <a:buNone/>
            </a:pPr>
            <a:endParaRPr/>
          </a:p>
          <a:p>
            <a:pPr lvl="0">
              <a:spcBef>
                <a:spcPts val="0"/>
              </a:spcBef>
              <a:buNone/>
            </a:pPr>
            <a:r>
              <a:rPr lang="en"/>
              <a:t>Making a (travel ready) fabric poster.</a:t>
            </a:r>
          </a:p>
          <a:p>
            <a:pPr lvl="0">
              <a:spcBef>
                <a:spcPts val="0"/>
              </a:spcBef>
              <a:buNone/>
            </a:pPr>
            <a:r>
              <a:rPr lang="en" u="sng">
                <a:solidFill>
                  <a:schemeClr val="hlink"/>
                </a:solidFill>
                <a:hlinkClick r:id="rId3"/>
              </a:rPr>
              <a:t>http://labhacks.tumblr.com/post/62420107780/the-25-scrunchable-scientific-poster</a:t>
            </a:r>
          </a:p>
          <a:p>
            <a:pPr lvl="0">
              <a:spcBef>
                <a:spcPts val="0"/>
              </a:spcBef>
              <a:buNone/>
            </a:pPr>
            <a:r>
              <a:rPr lang="en" u="sng">
                <a:solidFill>
                  <a:schemeClr val="hlink"/>
                </a:solidFill>
                <a:hlinkClick r:id="rId4"/>
              </a:rPr>
              <a:t>https://support.spoonflower.com/hc/en-us/articles/204266984-How-to-Create-a-Fabric-Poster-from-a-PowerPoint-or-PDF</a:t>
            </a:r>
          </a:p>
          <a:p>
            <a:pPr lvl="0">
              <a:spcBef>
                <a:spcPts val="0"/>
              </a:spcBef>
              <a:buNone/>
            </a:pPr>
            <a:endParaRPr/>
          </a:p>
          <a:p>
            <a:pPr lvl="0">
              <a:spcBef>
                <a:spcPts val="0"/>
              </a:spcBef>
              <a:buNone/>
            </a:pPr>
            <a:r>
              <a:rPr lang="en"/>
              <a:t>Size 7200px * </a:t>
            </a:r>
            <a:r>
              <a:rPr lang="en">
                <a:solidFill>
                  <a:schemeClr val="dk1"/>
                </a:solidFill>
              </a:rPr>
              <a:t>5400px  = 4’ * 3’ @ 150 dpi</a:t>
            </a:r>
          </a:p>
          <a:p>
            <a:pPr lvl="0">
              <a:spcBef>
                <a:spcPts val="0"/>
              </a:spcBef>
              <a:buNone/>
            </a:pPr>
            <a:r>
              <a:rPr lang="en">
                <a:solidFill>
                  <a:schemeClr val="dk1"/>
                </a:solidFill>
              </a:rPr>
              <a:t>This can be done by saving as an SVG and then using Inkscape to resize.</a:t>
            </a:r>
          </a:p>
          <a:p>
            <a:pPr lvl="0">
              <a:spcBef>
                <a:spcPts val="0"/>
              </a:spcBef>
              <a:buNone/>
            </a:pPr>
            <a:endParaRPr>
              <a:solidFill>
                <a:schemeClr val="dk1"/>
              </a:solidFill>
            </a:endParaRPr>
          </a:p>
          <a:p>
            <a:pPr lvl="0">
              <a:spcBef>
                <a:spcPts val="0"/>
              </a:spcBef>
              <a:buNone/>
            </a:pPr>
            <a:endParaRPr>
              <a:solidFill>
                <a:schemeClr val="dk1"/>
              </a:solidFill>
            </a:endParaRPr>
          </a:p>
          <a:p>
            <a:pPr lvl="0">
              <a:spcBef>
                <a:spcPts val="0"/>
              </a:spcBef>
              <a:buNone/>
            </a:pPr>
            <a:endParaRPr>
              <a:solidFill>
                <a:schemeClr val="dk1"/>
              </a:solidFill>
            </a:endParaRPr>
          </a:p>
          <a:p>
            <a:pPr lvl="0">
              <a:spcBef>
                <a:spcPts val="0"/>
              </a:spcBef>
              <a:buNone/>
            </a:pPr>
            <a:endParaRPr/>
          </a:p>
          <a:p>
            <a:pPr lvl="0">
              <a:spcBef>
                <a:spcPts val="0"/>
              </a:spcBef>
              <a:buNone/>
            </a:pPr>
            <a:endParaRPr/>
          </a:p>
          <a:p>
            <a:pPr lvl="0">
              <a:spcBef>
                <a:spcPts val="0"/>
              </a:spcBef>
              <a:buNone/>
            </a:pPr>
            <a:endParaRPr/>
          </a:p>
        </p:txBody>
      </p:sp>
    </p:spTree>
    <p:extLst>
      <p:ext uri="{BB962C8B-B14F-4D97-AF65-F5344CB8AC3E}">
        <p14:creationId xmlns:p14="http://schemas.microsoft.com/office/powerpoint/2010/main" val="815625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Shape 4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6" name="Shape 4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buClr>
                <a:schemeClr val="dk1"/>
              </a:buClr>
              <a:buChar char="●"/>
            </a:pPr>
            <a:r>
              <a:rPr lang="en">
                <a:solidFill>
                  <a:schemeClr val="dk1"/>
                </a:solidFill>
              </a:rPr>
              <a:t>What have we done to model the ecosystem?</a:t>
            </a:r>
          </a:p>
          <a:p>
            <a:pPr lvl="0" rtl="0">
              <a:spcBef>
                <a:spcPts val="0"/>
              </a:spcBef>
              <a:buNone/>
            </a:pPr>
            <a:r>
              <a:rPr lang="en">
                <a:solidFill>
                  <a:schemeClr val="dk1"/>
                </a:solidFill>
              </a:rPr>
              <a:t>Discuss aspects of the “deployment-model” (ecosystem-model).</a:t>
            </a:r>
          </a:p>
          <a:p>
            <a:pPr lvl="0" rtl="0">
              <a:spcBef>
                <a:spcPts val="0"/>
              </a:spcBef>
              <a:buNone/>
            </a:pPr>
            <a:r>
              <a:rPr lang="en">
                <a:solidFill>
                  <a:schemeClr val="dk1"/>
                </a:solidFill>
              </a:rPr>
              <a:t>Discuss GME tool for modeling and generation of validation and construction artifacts.</a:t>
            </a:r>
          </a:p>
          <a:p>
            <a:pPr lvl="0" rtl="0">
              <a:spcBef>
                <a:spcPts val="0"/>
              </a:spcBef>
              <a:buNone/>
            </a:pPr>
            <a:endParaRPr>
              <a:solidFill>
                <a:schemeClr val="dk1"/>
              </a:solidFill>
            </a:endParaRPr>
          </a:p>
          <a:p>
            <a:pPr marL="457200" lvl="0" indent="-228600" rtl="0">
              <a:spcBef>
                <a:spcPts val="0"/>
              </a:spcBef>
              <a:buClr>
                <a:schemeClr val="dk1"/>
              </a:buClr>
              <a:buChar char="●"/>
            </a:pPr>
            <a:endParaRPr>
              <a:solidFill>
                <a:schemeClr val="dk1"/>
              </a:solidFill>
            </a:endParaRPr>
          </a:p>
          <a:p>
            <a:pPr lvl="0" rtl="0">
              <a:spcBef>
                <a:spcPts val="0"/>
              </a:spcBef>
              <a:buNone/>
            </a:pPr>
            <a:endParaRPr/>
          </a:p>
        </p:txBody>
      </p:sp>
    </p:spTree>
    <p:extLst>
      <p:ext uri="{BB962C8B-B14F-4D97-AF65-F5344CB8AC3E}">
        <p14:creationId xmlns:p14="http://schemas.microsoft.com/office/powerpoint/2010/main" val="580715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5" name="Shape 4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a:spcBef>
                <a:spcPts val="0"/>
              </a:spcBef>
              <a:buClr>
                <a:schemeClr val="dk1"/>
              </a:buClr>
              <a:buChar char="●"/>
            </a:pPr>
            <a:r>
              <a:rPr lang="en">
                <a:solidFill>
                  <a:schemeClr val="dk1"/>
                </a:solidFill>
              </a:rPr>
              <a:t>What next?</a:t>
            </a:r>
          </a:p>
          <a:p>
            <a:pPr lvl="0">
              <a:spcBef>
                <a:spcPts val="0"/>
              </a:spcBef>
              <a:buNone/>
            </a:pPr>
            <a:endParaRPr/>
          </a:p>
          <a:p>
            <a:pPr lvl="0" rtl="0">
              <a:spcBef>
                <a:spcPts val="0"/>
              </a:spcBef>
              <a:buNone/>
            </a:pPr>
            <a:r>
              <a:rPr lang="en"/>
              <a:t>We generate a set of specifications from the ecosystem models.</a:t>
            </a:r>
          </a:p>
          <a:p>
            <a:pPr lvl="0" rtl="0">
              <a:spcBef>
                <a:spcPts val="0"/>
              </a:spcBef>
              <a:buNone/>
            </a:pPr>
            <a:r>
              <a:rPr lang="en"/>
              <a:t>These specifications can be used to verify the constructed system:</a:t>
            </a:r>
          </a:p>
          <a:p>
            <a:pPr marL="457200" lvl="0" indent="-228600" rtl="0">
              <a:spcBef>
                <a:spcPts val="0"/>
              </a:spcBef>
              <a:buChar char="●"/>
            </a:pPr>
            <a:r>
              <a:rPr lang="en"/>
              <a:t>By formal methods</a:t>
            </a:r>
          </a:p>
          <a:p>
            <a:pPr marL="457200" lvl="0" indent="-228600" rtl="0">
              <a:spcBef>
                <a:spcPts val="0"/>
              </a:spcBef>
              <a:buChar char="●"/>
            </a:pPr>
            <a:r>
              <a:rPr lang="en"/>
              <a:t>By type-systems</a:t>
            </a:r>
          </a:p>
          <a:p>
            <a:pPr marL="457200" lvl="0" indent="-228600" rtl="0">
              <a:spcBef>
                <a:spcPts val="0"/>
              </a:spcBef>
              <a:buChar char="●"/>
            </a:pPr>
            <a:r>
              <a:rPr lang="en"/>
              <a:t>By correct construction (in-progress)</a:t>
            </a:r>
          </a:p>
          <a:p>
            <a:pPr marL="457200" lvl="0" indent="-228600" rtl="0">
              <a:spcBef>
                <a:spcPts val="0"/>
              </a:spcBef>
              <a:buChar char="●"/>
            </a:pPr>
            <a:r>
              <a:rPr lang="en"/>
              <a:t>By property-based testing in simulated environments</a:t>
            </a:r>
          </a:p>
          <a:p>
            <a:pPr marL="457200" lvl="0" indent="-228600" rtl="0">
              <a:spcBef>
                <a:spcPts val="0"/>
              </a:spcBef>
              <a:buChar char="●"/>
            </a:pPr>
            <a:r>
              <a:rPr lang="en"/>
              <a:t>By observation and measurement of fielded system</a:t>
            </a:r>
          </a:p>
          <a:p>
            <a:pPr lvl="0">
              <a:spcBef>
                <a:spcPts val="0"/>
              </a:spcBef>
              <a:buNone/>
            </a:pPr>
            <a:endParaRPr/>
          </a:p>
          <a:p>
            <a:pPr lvl="0">
              <a:spcBef>
                <a:spcPts val="0"/>
              </a:spcBef>
              <a:buNone/>
            </a:pPr>
            <a:r>
              <a:rPr lang="en"/>
              <a:t>Property-based:</a:t>
            </a:r>
          </a:p>
          <a:p>
            <a:pPr lvl="0">
              <a:spcBef>
                <a:spcPts val="0"/>
              </a:spcBef>
              <a:buNone/>
            </a:pPr>
            <a:r>
              <a:rPr lang="en" u="sng">
                <a:solidFill>
                  <a:schemeClr val="hlink"/>
                </a:solidFill>
                <a:hlinkClick r:id="rId3"/>
              </a:rPr>
              <a:t>https://fsharpforfunandprofit.com/posts/property-based-testing-2/</a:t>
            </a:r>
          </a:p>
          <a:p>
            <a:pPr lvl="0">
              <a:spcBef>
                <a:spcPts val="0"/>
              </a:spcBef>
              <a:buNone/>
            </a:pPr>
            <a:r>
              <a:rPr lang="en" u="sng">
                <a:solidFill>
                  <a:schemeClr val="hlink"/>
                </a:solidFill>
                <a:hlinkClick r:id="rId4"/>
              </a:rPr>
              <a:t>https://www.youtube.com/watch?v=zi0rHwfiX1Q</a:t>
            </a:r>
          </a:p>
          <a:p>
            <a:pPr lvl="0" rtl="0">
              <a:spcBef>
                <a:spcPts val="0"/>
              </a:spcBef>
              <a:buNone/>
            </a:pPr>
            <a:endParaRPr/>
          </a:p>
        </p:txBody>
      </p:sp>
    </p:spTree>
    <p:extLst>
      <p:ext uri="{BB962C8B-B14F-4D97-AF65-F5344CB8AC3E}">
        <p14:creationId xmlns:p14="http://schemas.microsoft.com/office/powerpoint/2010/main" val="1773387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8" name="Shape 4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Some other candidates for future effort.</a:t>
            </a:r>
          </a:p>
          <a:p>
            <a:pPr lvl="0" rtl="0">
              <a:spcBef>
                <a:spcPts val="0"/>
              </a:spcBef>
              <a:buNone/>
            </a:pPr>
            <a:r>
              <a:rPr lang="en"/>
              <a:t>The braided blivet is an icon that expresses the fundamental problem.</a:t>
            </a:r>
          </a:p>
        </p:txBody>
      </p:sp>
    </p:spTree>
    <p:extLst>
      <p:ext uri="{BB962C8B-B14F-4D97-AF65-F5344CB8AC3E}">
        <p14:creationId xmlns:p14="http://schemas.microsoft.com/office/powerpoint/2010/main" val="8667995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Shape 4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2" name="Shape 4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These are ideas and reference material.</a:t>
            </a:r>
          </a:p>
        </p:txBody>
      </p:sp>
    </p:spTree>
    <p:extLst>
      <p:ext uri="{BB962C8B-B14F-4D97-AF65-F5344CB8AC3E}">
        <p14:creationId xmlns:p14="http://schemas.microsoft.com/office/powerpoint/2010/main" val="3669284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Shape 4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7" name="Shape 4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Conflicted-Complexity</a:t>
            </a:r>
          </a:p>
          <a:p>
            <a:pPr lvl="0">
              <a:spcBef>
                <a:spcPts val="0"/>
              </a:spcBef>
              <a:buNone/>
            </a:pPr>
            <a:endParaRPr/>
          </a:p>
          <a:p>
            <a:pPr lvl="0" rtl="0">
              <a:spcBef>
                <a:spcPts val="0"/>
              </a:spcBef>
              <a:buNone/>
            </a:pPr>
            <a:r>
              <a:rPr lang="en"/>
              <a:t>The two models seem fine when considered separately.</a:t>
            </a:r>
          </a:p>
          <a:p>
            <a:pPr lvl="0" rtl="0">
              <a:spcBef>
                <a:spcPts val="0"/>
              </a:spcBef>
              <a:buNone/>
            </a:pPr>
            <a:r>
              <a:rPr lang="en"/>
              <a:t>But, when they are brought together something is not quite right.</a:t>
            </a:r>
          </a:p>
          <a:p>
            <a:pPr lvl="0" rtl="0">
              <a:spcBef>
                <a:spcPts val="0"/>
              </a:spcBef>
              <a:buNone/>
            </a:pPr>
            <a:r>
              <a:rPr lang="en"/>
              <a:t>Sometimes removing the cloud does not immediately reveal the problem.</a:t>
            </a:r>
          </a:p>
          <a:p>
            <a:pPr lvl="0" rtl="0">
              <a:spcBef>
                <a:spcPts val="0"/>
              </a:spcBef>
              <a:buNone/>
            </a:pPr>
            <a:r>
              <a:rPr lang="en"/>
              <a:t>This happens when the models are complected together. </a:t>
            </a:r>
          </a:p>
          <a:p>
            <a:pPr lvl="0" rtl="0">
              <a:spcBef>
                <a:spcPts val="0"/>
              </a:spcBef>
              <a:buNone/>
            </a:pPr>
            <a:r>
              <a:rPr lang="en"/>
              <a:t>(See “Simple Made Easy” Rich Hickey)</a:t>
            </a:r>
          </a:p>
          <a:p>
            <a:pPr lvl="0">
              <a:spcBef>
                <a:spcPts val="0"/>
              </a:spcBef>
              <a:buNone/>
            </a:pPr>
            <a:r>
              <a:rPr lang="en"/>
              <a:t>The easiest —and incorrect— thing to do is to conveniently forget that then are related.</a:t>
            </a:r>
          </a:p>
          <a:p>
            <a:pPr lvl="0">
              <a:spcBef>
                <a:spcPts val="0"/>
              </a:spcBef>
              <a:buNone/>
            </a:pPr>
            <a:r>
              <a:rPr lang="en"/>
              <a:t>This, then, is the key, do not forget the relationships between objects.</a:t>
            </a:r>
          </a:p>
          <a:p>
            <a:pPr lvl="0">
              <a:spcBef>
                <a:spcPts val="0"/>
              </a:spcBef>
              <a:buNone/>
            </a:pPr>
            <a:r>
              <a:rPr lang="en"/>
              <a:t>There are many types of relationships that are conflated:</a:t>
            </a:r>
          </a:p>
          <a:p>
            <a:pPr marL="457200" lvl="0" indent="-228600" rtl="0">
              <a:spcBef>
                <a:spcPts val="0"/>
              </a:spcBef>
              <a:buChar char="●"/>
            </a:pPr>
            <a:r>
              <a:rPr lang="en"/>
              <a:t>the performance goals are not the same as the actual performance.</a:t>
            </a:r>
          </a:p>
          <a:p>
            <a:pPr lvl="0" rtl="0">
              <a:spcBef>
                <a:spcPts val="0"/>
              </a:spcBef>
              <a:buNone/>
            </a:pPr>
            <a:endParaRPr/>
          </a:p>
        </p:txBody>
      </p:sp>
    </p:spTree>
    <p:extLst>
      <p:ext uri="{BB962C8B-B14F-4D97-AF65-F5344CB8AC3E}">
        <p14:creationId xmlns:p14="http://schemas.microsoft.com/office/powerpoint/2010/main" val="11750778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Shape 495"/>
          <p:cNvSpPr txBox="1">
            <a:spLocks noGrp="1"/>
          </p:cNvSpPr>
          <p:nvPr>
            <p:ph type="body" idx="1"/>
          </p:nvPr>
        </p:nvSpPr>
        <p:spPr>
          <a:xfrm>
            <a:off x="685800" y="4400639"/>
            <a:ext cx="5486399" cy="3600359"/>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p>
        </p:txBody>
      </p:sp>
      <p:sp>
        <p:nvSpPr>
          <p:cNvPr id="496" name="Shape 496"/>
          <p:cNvSpPr txBox="1"/>
          <p:nvPr/>
        </p:nvSpPr>
        <p:spPr>
          <a:xfrm>
            <a:off x="3884760" y="8685360"/>
            <a:ext cx="2971799" cy="458639"/>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buSzPct val="25000"/>
              <a:buNone/>
            </a:pPr>
            <a:fld id="{00000000-1234-1234-1234-123412341234}" type="slidenum">
              <a:rPr lang="en" sz="1200" b="0" i="0" u="none" strike="noStrike" cap="none">
                <a:solidFill>
                  <a:srgbClr val="000000"/>
                </a:solidFill>
                <a:latin typeface="Calibri"/>
                <a:ea typeface="Calibri"/>
                <a:cs typeface="Calibri"/>
                <a:sym typeface="Calibri"/>
              </a:rPr>
              <a:t>15</a:t>
            </a:fld>
            <a:endParaRPr lang="en" sz="1200" b="0" i="0" u="none" strike="noStrike" cap="none">
              <a:solidFill>
                <a:srgbClr val="000000"/>
              </a:solidFill>
              <a:latin typeface="Calibri"/>
              <a:ea typeface="Calibri"/>
              <a:cs typeface="Calibri"/>
              <a:sym typeface="Calibri"/>
            </a:endParaRPr>
          </a:p>
        </p:txBody>
      </p:sp>
      <p:sp>
        <p:nvSpPr>
          <p:cNvPr id="497" name="Shape 4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53829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Shape 5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4" name="Shape 5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u="sng">
                <a:solidFill>
                  <a:schemeClr val="hlink"/>
                </a:solidFill>
                <a:hlinkClick r:id="rId3"/>
              </a:rPr>
              <a:t>http://www.cis.upenn.edu/~bcpierce/papers/clojure-deepspec-2015.pdf</a:t>
            </a:r>
          </a:p>
          <a:p>
            <a:pPr lvl="0">
              <a:spcBef>
                <a:spcPts val="0"/>
              </a:spcBef>
              <a:buNone/>
            </a:pPr>
            <a:endParaRPr/>
          </a:p>
          <a:p>
            <a:pPr lvl="0">
              <a:spcBef>
                <a:spcPts val="0"/>
              </a:spcBef>
              <a:buNone/>
            </a:pPr>
            <a:r>
              <a:rPr lang="en"/>
              <a:t>Formal Methods (precise)</a:t>
            </a:r>
          </a:p>
          <a:p>
            <a:pPr lvl="0">
              <a:spcBef>
                <a:spcPts val="0"/>
              </a:spcBef>
              <a:buNone/>
            </a:pPr>
            <a:endParaRPr/>
          </a:p>
          <a:p>
            <a:pPr lvl="0">
              <a:spcBef>
                <a:spcPts val="0"/>
              </a:spcBef>
              <a:buNone/>
            </a:pPr>
            <a:r>
              <a:rPr lang="en"/>
              <a:t>Type-Systems (light-weight formal methods)</a:t>
            </a:r>
          </a:p>
          <a:p>
            <a:pPr lvl="0">
              <a:spcBef>
                <a:spcPts val="0"/>
              </a:spcBef>
              <a:buNone/>
            </a:pPr>
            <a:endParaRPr/>
          </a:p>
          <a:p>
            <a:pPr lvl="0">
              <a:spcBef>
                <a:spcPts val="0"/>
              </a:spcBef>
              <a:buNone/>
            </a:pPr>
            <a:endParaRPr/>
          </a:p>
          <a:p>
            <a:pPr lvl="0">
              <a:spcBef>
                <a:spcPts val="0"/>
              </a:spcBef>
              <a:buNone/>
            </a:pPr>
            <a:r>
              <a:rPr lang="en"/>
              <a:t>Property-Based Testing</a:t>
            </a:r>
          </a:p>
          <a:p>
            <a:pPr lvl="0">
              <a:spcBef>
                <a:spcPts val="0"/>
              </a:spcBef>
              <a:buNone/>
            </a:pPr>
            <a:r>
              <a:rPr lang="en" u="sng">
                <a:solidFill>
                  <a:schemeClr val="hlink"/>
                </a:solidFill>
                <a:hlinkClick r:id="rId4"/>
              </a:rPr>
              <a:t>http://www.ontestautomation.com/an-introduction-to-property-based-testing-with-junit-quickcheck/</a:t>
            </a:r>
          </a:p>
          <a:p>
            <a:pPr lvl="0">
              <a:spcBef>
                <a:spcPts val="0"/>
              </a:spcBef>
              <a:buNone/>
            </a:pPr>
            <a:r>
              <a:rPr lang="en" u="sng">
                <a:solidFill>
                  <a:schemeClr val="hlink"/>
                </a:solidFill>
                <a:hlinkClick r:id="rId5"/>
              </a:rPr>
              <a:t>https://github.com/pholser/junit-quickcheck</a:t>
            </a:r>
          </a:p>
          <a:p>
            <a:pPr lvl="0">
              <a:spcBef>
                <a:spcPts val="0"/>
              </a:spcBef>
              <a:buNone/>
            </a:pPr>
            <a:endParaRPr/>
          </a:p>
          <a:p>
            <a:pPr lvl="0">
              <a:spcBef>
                <a:spcPts val="0"/>
              </a:spcBef>
              <a:buNone/>
            </a:pPr>
            <a:endParaRPr/>
          </a:p>
          <a:p>
            <a:pPr lvl="0">
              <a:spcBef>
                <a:spcPts val="0"/>
              </a:spcBef>
              <a:buNone/>
            </a:pPr>
            <a:r>
              <a:rPr lang="en"/>
              <a:t>In each case the specification is used to validate the system.</a:t>
            </a:r>
          </a:p>
          <a:p>
            <a:pPr lvl="0">
              <a:spcBef>
                <a:spcPts val="0"/>
              </a:spcBef>
              <a:buNone/>
            </a:pPr>
            <a:r>
              <a:rPr lang="en"/>
              <a:t>Models must express the specification.</a:t>
            </a:r>
          </a:p>
          <a:p>
            <a:pPr lvl="0">
              <a:spcBef>
                <a:spcPts val="0"/>
              </a:spcBef>
              <a:buNone/>
            </a:pPr>
            <a:endParaRPr/>
          </a:p>
        </p:txBody>
      </p:sp>
    </p:spTree>
    <p:extLst>
      <p:ext uri="{BB962C8B-B14F-4D97-AF65-F5344CB8AC3E}">
        <p14:creationId xmlns:p14="http://schemas.microsoft.com/office/powerpoint/2010/main" val="24256563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Shape 55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553" name="Shape 5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135832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8" name="Shape 57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579" name="Shape 57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18</a:t>
            </a:fld>
            <a:endParaRPr lang="en"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3893745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Shape 5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99" name="Shape 59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600" name="Shape 6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19</a:t>
            </a:fld>
            <a:endParaRPr lang="en"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733100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0" name="Shape 2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These are intended to be included in the presentation.</a:t>
            </a:r>
          </a:p>
          <a:p>
            <a:pPr lvl="0">
              <a:spcBef>
                <a:spcPts val="0"/>
              </a:spcBef>
              <a:buNone/>
            </a:pPr>
            <a:r>
              <a:rPr lang="en"/>
              <a:t>The contain content from other external slides and the poster.</a:t>
            </a:r>
          </a:p>
          <a:p>
            <a:pPr lvl="0" rtl="0">
              <a:spcBef>
                <a:spcPts val="0"/>
              </a:spcBef>
              <a:buNone/>
            </a:pPr>
            <a:endParaRPr/>
          </a:p>
        </p:txBody>
      </p:sp>
    </p:spTree>
    <p:extLst>
      <p:ext uri="{BB962C8B-B14F-4D97-AF65-F5344CB8AC3E}">
        <p14:creationId xmlns:p14="http://schemas.microsoft.com/office/powerpoint/2010/main" val="26242032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Shape 6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8" name="Shape 668"/>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69" name="Shape 669"/>
          <p:cNvSpPr txBox="1">
            <a:spLocks noGrp="1"/>
          </p:cNvSpPr>
          <p:nvPr>
            <p:ph type="sldNum" idx="12"/>
          </p:nvPr>
        </p:nvSpPr>
        <p:spPr>
          <a:xfrm>
            <a:off x="3884612" y="8685213"/>
            <a:ext cx="2971799" cy="457200"/>
          </a:xfrm>
          <a:prstGeom prst="rect">
            <a:avLst/>
          </a:prstGeom>
          <a:noFill/>
          <a:ln>
            <a:noFill/>
          </a:ln>
        </p:spPr>
        <p:txBody>
          <a:bodyPr lIns="91425" tIns="91425" rIns="91425" bIns="91425" anchor="ctr" anchorCtr="0">
            <a:noAutofit/>
          </a:bodyPr>
          <a:lstStyle/>
          <a:p>
            <a:pPr lvl="0">
              <a:spcBef>
                <a:spcPts val="0"/>
              </a:spcBef>
              <a:buClr>
                <a:schemeClr val="dk1"/>
              </a:buClr>
              <a:buFont typeface="Calibri"/>
              <a:buNone/>
            </a:pPr>
            <a:fld id="{00000000-1234-1234-1234-123412341234}" type="slidenum">
              <a:rPr lang="en"/>
              <a:t>20</a:t>
            </a:fld>
            <a:endParaRPr lang="en"/>
          </a:p>
        </p:txBody>
      </p:sp>
    </p:spTree>
    <p:extLst>
      <p:ext uri="{BB962C8B-B14F-4D97-AF65-F5344CB8AC3E}">
        <p14:creationId xmlns:p14="http://schemas.microsoft.com/office/powerpoint/2010/main" val="40666786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Shape 6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2" name="Shape 6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267395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Shape 687"/>
          <p:cNvSpPr txBox="1">
            <a:spLocks noGrp="1"/>
          </p:cNvSpPr>
          <p:nvPr>
            <p:ph type="body" idx="1"/>
          </p:nvPr>
        </p:nvSpPr>
        <p:spPr>
          <a:xfrm>
            <a:off x="685800" y="4400639"/>
            <a:ext cx="5486399" cy="3600359"/>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p>
        </p:txBody>
      </p:sp>
      <p:sp>
        <p:nvSpPr>
          <p:cNvPr id="688" name="Shape 688"/>
          <p:cNvSpPr txBox="1"/>
          <p:nvPr/>
        </p:nvSpPr>
        <p:spPr>
          <a:xfrm>
            <a:off x="3884760" y="8685360"/>
            <a:ext cx="2971799" cy="458639"/>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buSzPct val="25000"/>
              <a:buNone/>
            </a:pPr>
            <a:fld id="{00000000-1234-1234-1234-123412341234}" type="slidenum">
              <a:rPr lang="en" sz="1200" b="0" i="0" u="none" strike="noStrike" cap="none">
                <a:solidFill>
                  <a:srgbClr val="000000"/>
                </a:solidFill>
                <a:latin typeface="Calibri"/>
                <a:ea typeface="Calibri"/>
                <a:cs typeface="Calibri"/>
                <a:sym typeface="Calibri"/>
              </a:rPr>
              <a:t>22</a:t>
            </a:fld>
            <a:endParaRPr lang="en" sz="1200" b="0" i="0" u="none" strike="noStrike" cap="none">
              <a:solidFill>
                <a:srgbClr val="000000"/>
              </a:solidFill>
              <a:latin typeface="Calibri"/>
              <a:ea typeface="Calibri"/>
              <a:cs typeface="Calibri"/>
              <a:sym typeface="Calibri"/>
            </a:endParaRPr>
          </a:p>
        </p:txBody>
      </p:sp>
      <p:sp>
        <p:nvSpPr>
          <p:cNvPr id="689" name="Shape 6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9590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Shape 7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4" name="Shape 7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The system-goals translate into model-goals or specific-model-metrics and their expected values.</a:t>
            </a:r>
          </a:p>
          <a:p>
            <a:pPr lvl="0">
              <a:spcBef>
                <a:spcPts val="0"/>
              </a:spcBef>
              <a:buNone/>
            </a:pPr>
            <a:r>
              <a:rPr lang="en"/>
              <a:t>The model-goal implies some model-specification that is expected to achieve the model-goal.</a:t>
            </a:r>
          </a:p>
          <a:p>
            <a:pPr lvl="0">
              <a:spcBef>
                <a:spcPts val="0"/>
              </a:spcBef>
              <a:buNone/>
            </a:pPr>
            <a:r>
              <a:rPr lang="en"/>
              <a:t>The model-specification needs to be translated </a:t>
            </a:r>
          </a:p>
        </p:txBody>
      </p:sp>
    </p:spTree>
    <p:extLst>
      <p:ext uri="{BB962C8B-B14F-4D97-AF65-F5344CB8AC3E}">
        <p14:creationId xmlns:p14="http://schemas.microsoft.com/office/powerpoint/2010/main" val="39058517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txBox="1">
            <a:spLocks noGrp="1"/>
          </p:cNvSpPr>
          <p:nvPr>
            <p:ph type="body" idx="1"/>
          </p:nvPr>
        </p:nvSpPr>
        <p:spPr>
          <a:xfrm>
            <a:off x="685800" y="4400639"/>
            <a:ext cx="5486399" cy="3600359"/>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p>
        </p:txBody>
      </p:sp>
      <p:sp>
        <p:nvSpPr>
          <p:cNvPr id="737" name="Shape 737"/>
          <p:cNvSpPr txBox="1"/>
          <p:nvPr/>
        </p:nvSpPr>
        <p:spPr>
          <a:xfrm>
            <a:off x="3884760" y="8685360"/>
            <a:ext cx="2971799" cy="458639"/>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buSzPct val="25000"/>
              <a:buNone/>
            </a:pPr>
            <a:fld id="{00000000-1234-1234-1234-123412341234}" type="slidenum">
              <a:rPr lang="en" sz="1200" b="0" i="0" u="none" strike="noStrike" cap="none">
                <a:solidFill>
                  <a:srgbClr val="000000"/>
                </a:solidFill>
                <a:latin typeface="Calibri"/>
                <a:ea typeface="Calibri"/>
                <a:cs typeface="Calibri"/>
                <a:sym typeface="Calibri"/>
              </a:rPr>
              <a:t>24</a:t>
            </a:fld>
            <a:endParaRPr lang="en" sz="1200" b="0" i="0" u="none" strike="noStrike" cap="none">
              <a:solidFill>
                <a:srgbClr val="000000"/>
              </a:solidFill>
              <a:latin typeface="Calibri"/>
              <a:ea typeface="Calibri"/>
              <a:cs typeface="Calibri"/>
              <a:sym typeface="Calibri"/>
            </a:endParaRPr>
          </a:p>
        </p:txBody>
      </p:sp>
      <p:sp>
        <p:nvSpPr>
          <p:cNvPr id="738" name="Shape 7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96878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Shape 779"/>
          <p:cNvSpPr txBox="1">
            <a:spLocks noGrp="1"/>
          </p:cNvSpPr>
          <p:nvPr>
            <p:ph type="body" idx="1"/>
          </p:nvPr>
        </p:nvSpPr>
        <p:spPr>
          <a:xfrm>
            <a:off x="685800" y="4400639"/>
            <a:ext cx="5486399" cy="3600359"/>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p>
        </p:txBody>
      </p:sp>
      <p:sp>
        <p:nvSpPr>
          <p:cNvPr id="780" name="Shape 780"/>
          <p:cNvSpPr txBox="1"/>
          <p:nvPr/>
        </p:nvSpPr>
        <p:spPr>
          <a:xfrm>
            <a:off x="3884760" y="8685360"/>
            <a:ext cx="2971799" cy="458639"/>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buSzPct val="25000"/>
              <a:buNone/>
            </a:pPr>
            <a:fld id="{00000000-1234-1234-1234-123412341234}" type="slidenum">
              <a:rPr lang="en" sz="1200" b="0" i="0" u="none" strike="noStrike" cap="none">
                <a:solidFill>
                  <a:srgbClr val="000000"/>
                </a:solidFill>
                <a:latin typeface="Calibri"/>
                <a:ea typeface="Calibri"/>
                <a:cs typeface="Calibri"/>
                <a:sym typeface="Calibri"/>
              </a:rPr>
              <a:t>25</a:t>
            </a:fld>
            <a:endParaRPr lang="en" sz="1200" b="0" i="0" u="none" strike="noStrike" cap="none">
              <a:solidFill>
                <a:srgbClr val="000000"/>
              </a:solidFill>
              <a:latin typeface="Calibri"/>
              <a:ea typeface="Calibri"/>
              <a:cs typeface="Calibri"/>
              <a:sym typeface="Calibri"/>
            </a:endParaRPr>
          </a:p>
        </p:txBody>
      </p:sp>
      <p:sp>
        <p:nvSpPr>
          <p:cNvPr id="781" name="Shape 7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01555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Shape 7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6" name="Shape 7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Rich : how much is the specification capable of saying?</a:t>
            </a:r>
          </a:p>
          <a:p>
            <a:pPr lvl="0">
              <a:spcBef>
                <a:spcPts val="0"/>
              </a:spcBef>
              <a:buNone/>
            </a:pPr>
            <a:r>
              <a:rPr lang="en"/>
              <a:t>Formal : can reason about it?</a:t>
            </a:r>
          </a:p>
          <a:p>
            <a:pPr lvl="0">
              <a:spcBef>
                <a:spcPts val="0"/>
              </a:spcBef>
              <a:buNone/>
            </a:pPr>
            <a:r>
              <a:rPr lang="en"/>
              <a:t>Integrated : it is part of the code?</a:t>
            </a:r>
          </a:p>
          <a:p>
            <a:pPr lvl="0">
              <a:spcBef>
                <a:spcPts val="0"/>
              </a:spcBef>
              <a:buNone/>
            </a:pPr>
            <a:endParaRPr/>
          </a:p>
          <a:p>
            <a:pPr lvl="0">
              <a:spcBef>
                <a:spcPts val="0"/>
              </a:spcBef>
              <a:buNone/>
            </a:pPr>
            <a:r>
              <a:rPr lang="en"/>
              <a:t>We use DSL, Ontology and Models to specify the system.</a:t>
            </a:r>
          </a:p>
          <a:p>
            <a:pPr lvl="0">
              <a:spcBef>
                <a:spcPts val="0"/>
              </a:spcBef>
              <a:buNone/>
            </a:pPr>
            <a:endParaRPr/>
          </a:p>
          <a:p>
            <a:pPr lvl="0">
              <a:spcBef>
                <a:spcPts val="0"/>
              </a:spcBef>
              <a:buNone/>
            </a:pPr>
            <a:endParaRPr/>
          </a:p>
          <a:p>
            <a:pPr lvl="0">
              <a:spcBef>
                <a:spcPts val="0"/>
              </a:spcBef>
              <a:buNone/>
            </a:pPr>
            <a:endParaRPr/>
          </a:p>
          <a:p>
            <a:pPr lvl="0">
              <a:spcBef>
                <a:spcPts val="0"/>
              </a:spcBef>
              <a:buNone/>
            </a:pPr>
            <a:endParaRPr/>
          </a:p>
        </p:txBody>
      </p:sp>
    </p:spTree>
    <p:extLst>
      <p:ext uri="{BB962C8B-B14F-4D97-AF65-F5344CB8AC3E}">
        <p14:creationId xmlns:p14="http://schemas.microsoft.com/office/powerpoint/2010/main" val="25615899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Shape 7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2" name="Shape 7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u="sng">
                <a:solidFill>
                  <a:schemeClr val="hlink"/>
                </a:solidFill>
                <a:hlinkClick r:id="rId3"/>
              </a:rPr>
              <a:t>https://youtu.be/Y2jQe8DFzUM?list=PLZdCLR02grLrl5ie970A24kvti21hGiOf</a:t>
            </a:r>
          </a:p>
          <a:p>
            <a:pPr lvl="0">
              <a:spcBef>
                <a:spcPts val="0"/>
              </a:spcBef>
              <a:buNone/>
            </a:pPr>
            <a:r>
              <a:rPr lang="en"/>
              <a:t>A Deep Specification for Dropbox - Benjamin Pierce</a:t>
            </a:r>
          </a:p>
          <a:p>
            <a:pPr lvl="0">
              <a:spcBef>
                <a:spcPts val="0"/>
              </a:spcBef>
              <a:buNone/>
            </a:pPr>
            <a:endParaRPr/>
          </a:p>
          <a:p>
            <a:pPr lvl="0">
              <a:spcBef>
                <a:spcPts val="0"/>
              </a:spcBef>
              <a:buNone/>
            </a:pPr>
            <a:r>
              <a:rPr lang="en"/>
              <a:t>A specification is a model representing a system-under-validation.</a:t>
            </a:r>
          </a:p>
          <a:p>
            <a:pPr lvl="0">
              <a:spcBef>
                <a:spcPts val="0"/>
              </a:spcBef>
              <a:buNone/>
            </a:pPr>
            <a:r>
              <a:rPr lang="en"/>
              <a:t>And if validation is done by testing then a system-under-test, SUT.</a:t>
            </a:r>
          </a:p>
          <a:p>
            <a:pPr lvl="0">
              <a:spcBef>
                <a:spcPts val="0"/>
              </a:spcBef>
              <a:buNone/>
            </a:pPr>
            <a:endParaRPr/>
          </a:p>
          <a:p>
            <a:pPr lvl="0">
              <a:spcBef>
                <a:spcPts val="0"/>
              </a:spcBef>
              <a:buNone/>
            </a:pPr>
            <a:r>
              <a:rPr lang="en"/>
              <a:t>QuickCheck</a:t>
            </a:r>
          </a:p>
          <a:p>
            <a:pPr lvl="0">
              <a:spcBef>
                <a:spcPts val="0"/>
              </a:spcBef>
              <a:buNone/>
            </a:pPr>
            <a:r>
              <a:rPr lang="en" u="sng">
                <a:solidFill>
                  <a:schemeClr val="hlink"/>
                </a:solidFill>
                <a:hlinkClick r:id="rId4"/>
              </a:rPr>
              <a:t>http://www.quviq.com/index.html</a:t>
            </a:r>
          </a:p>
          <a:p>
            <a:pPr lvl="0">
              <a:spcBef>
                <a:spcPts val="0"/>
              </a:spcBef>
              <a:buNone/>
            </a:pPr>
            <a:r>
              <a:rPr lang="en" u="sng">
                <a:solidFill>
                  <a:schemeClr val="hlink"/>
                </a:solidFill>
                <a:hlinkClick r:id="rId5"/>
              </a:rPr>
              <a:t>http://www.eecs.northwestern.edu/~robby/courses/395-495-2009-fall/quick.pdf</a:t>
            </a:r>
          </a:p>
          <a:p>
            <a:pPr lvl="0">
              <a:spcBef>
                <a:spcPts val="0"/>
              </a:spcBef>
              <a:buNone/>
            </a:pPr>
            <a:endParaRPr/>
          </a:p>
          <a:p>
            <a:pPr lvl="0">
              <a:spcBef>
                <a:spcPts val="0"/>
              </a:spcBef>
              <a:buNone/>
            </a:pPr>
            <a:endParaRPr/>
          </a:p>
          <a:p>
            <a:pPr lvl="0">
              <a:spcBef>
                <a:spcPts val="0"/>
              </a:spcBef>
              <a:buNone/>
            </a:pPr>
            <a:endParaRPr/>
          </a:p>
        </p:txBody>
      </p:sp>
    </p:spTree>
    <p:extLst>
      <p:ext uri="{BB962C8B-B14F-4D97-AF65-F5344CB8AC3E}">
        <p14:creationId xmlns:p14="http://schemas.microsoft.com/office/powerpoint/2010/main" val="10295763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Shape 8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5" name="Shape 8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Vanderbilt will stand up a copy of the system that we deliver to Lincoln Labs</a:t>
            </a:r>
            <a:br>
              <a:rPr lang="en"/>
            </a:br>
            <a:r>
              <a:rPr lang="en"/>
              <a:t/>
            </a:r>
            <a:br>
              <a:rPr lang="en"/>
            </a:br>
            <a:r>
              <a:rPr lang="en"/>
              <a:t>We will investigate converting some of the scripts into templates</a:t>
            </a:r>
            <a:br>
              <a:rPr lang="en"/>
            </a:br>
            <a:r>
              <a:rPr lang="en"/>
              <a:t>which will be instantiated using information from models.</a:t>
            </a:r>
            <a:br>
              <a:rPr lang="en"/>
            </a:br>
            <a:r>
              <a:rPr lang="en"/>
              <a:t>This is a macro-programming approach.</a:t>
            </a:r>
            <a:br>
              <a:rPr lang="en"/>
            </a:br>
            <a:endParaRPr lang="en"/>
          </a:p>
          <a:p>
            <a:pPr marL="457200" lvl="0" indent="-228600" rtl="0">
              <a:spcBef>
                <a:spcPts val="0"/>
              </a:spcBef>
            </a:pPr>
            <a:r>
              <a:rPr lang="en"/>
              <a:t>Targeting a different template enables several forms of adaptation:</a:t>
            </a:r>
          </a:p>
          <a:p>
            <a:pPr marL="914400" lvl="1" indent="-228600" rtl="0">
              <a:spcBef>
                <a:spcPts val="0"/>
              </a:spcBef>
            </a:pPr>
            <a:r>
              <a:rPr lang="en"/>
              <a:t>alternative construction, e.g. changing of a set of compiler options</a:t>
            </a:r>
          </a:p>
          <a:p>
            <a:pPr marL="914400" lvl="1" indent="-228600" rtl="0">
              <a:spcBef>
                <a:spcPts val="0"/>
              </a:spcBef>
            </a:pPr>
            <a:r>
              <a:rPr lang="en"/>
              <a:t>scaling and variation, e.g. provisioning to multiple devices and execution-environments</a:t>
            </a:r>
          </a:p>
          <a:p>
            <a:pPr marL="914400" lvl="1" indent="-228600" rtl="0">
              <a:spcBef>
                <a:spcPts val="0"/>
              </a:spcBef>
            </a:pPr>
            <a:r>
              <a:rPr lang="en"/>
              <a:t>negotiation of api's , (dynamic selection of interface specifications)</a:t>
            </a:r>
          </a:p>
          <a:p>
            <a:pPr marL="914400" lvl="1" indent="-228600" rtl="0">
              <a:spcBef>
                <a:spcPts val="0"/>
              </a:spcBef>
            </a:pPr>
            <a:r>
              <a:rPr lang="en"/>
              <a:t>composition for emergent behavior</a:t>
            </a:r>
          </a:p>
          <a:p>
            <a:pPr marL="457200" lvl="0" indent="-228600" rtl="0">
              <a:spcBef>
                <a:spcPts val="0"/>
              </a:spcBef>
            </a:pPr>
            <a:r>
              <a:rPr lang="en"/>
              <a:t>Steps:</a:t>
            </a:r>
          </a:p>
          <a:p>
            <a:pPr marL="914400" lvl="1" indent="-228600" rtl="0">
              <a:spcBef>
                <a:spcPts val="0"/>
              </a:spcBef>
            </a:pPr>
            <a:r>
              <a:rPr lang="en"/>
              <a:t>Perform all of the tasks described in "brass/immortals/README.md"</a:t>
            </a:r>
          </a:p>
          <a:p>
            <a:pPr marL="457200" lvl="0" indent="0" rtl="0">
              <a:spcBef>
                <a:spcPts val="0"/>
              </a:spcBef>
              <a:buNone/>
            </a:pPr>
            <a:r>
              <a:rPr lang="en"/>
              <a:t>Configure DAS "brass/immortals/das/README.md"</a:t>
            </a:r>
            <a:br>
              <a:rPr lang="en"/>
            </a:br>
            <a:r>
              <a:rPr lang="en"/>
              <a:t>brass/immortals/das/docs/environment_installation.md</a:t>
            </a:r>
            <a:br>
              <a:rPr lang="en"/>
            </a:br>
            <a:r>
              <a:rPr lang="en"/>
              <a:t>brass/immortals/das/docs/server_documentation.md</a:t>
            </a:r>
          </a:p>
          <a:p>
            <a:pPr marL="914400" lvl="1" indent="-228600" rtl="0">
              <a:spcBef>
                <a:spcPts val="0"/>
              </a:spcBef>
            </a:pPr>
            <a:r>
              <a:rPr lang="en"/>
              <a:t>Run the actions described in the</a:t>
            </a:r>
          </a:p>
          <a:p>
            <a:pPr marL="457200" lvl="0" indent="0">
              <a:spcBef>
                <a:spcPts val="0"/>
              </a:spcBef>
              <a:buNone/>
            </a:pPr>
            <a:r>
              <a:rPr lang="en"/>
              <a:t>brass/immortals/das/das-service/readme.txt</a:t>
            </a:r>
            <a:br>
              <a:rPr lang="en"/>
            </a:br>
            <a:endParaRPr lang="en"/>
          </a:p>
        </p:txBody>
      </p:sp>
    </p:spTree>
    <p:extLst>
      <p:ext uri="{BB962C8B-B14F-4D97-AF65-F5344CB8AC3E}">
        <p14:creationId xmlns:p14="http://schemas.microsoft.com/office/powerpoint/2010/main" val="21576239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Shape 8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1" name="Shape 82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Some situations that would suggest adaptation.</a:t>
            </a:r>
          </a:p>
          <a:p>
            <a:pPr lvl="0">
              <a:spcBef>
                <a:spcPts val="0"/>
              </a:spcBef>
              <a:buNone/>
            </a:pPr>
            <a:endParaRPr/>
          </a:p>
          <a:p>
            <a:pPr lvl="0">
              <a:spcBef>
                <a:spcPts val="0"/>
              </a:spcBef>
              <a:buNone/>
            </a:pPr>
            <a:r>
              <a:rPr lang="en"/>
              <a:t>Android bugs</a:t>
            </a:r>
          </a:p>
          <a:p>
            <a:pPr lvl="0">
              <a:spcBef>
                <a:spcPts val="0"/>
              </a:spcBef>
              <a:buNone/>
            </a:pPr>
            <a:r>
              <a:rPr lang="en"/>
              <a:t>Android evolution</a:t>
            </a:r>
          </a:p>
          <a:p>
            <a:pPr lvl="0">
              <a:spcBef>
                <a:spcPts val="0"/>
              </a:spcBef>
              <a:buNone/>
            </a:pPr>
            <a:r>
              <a:rPr lang="en"/>
              <a:t>Mobile domain examples</a:t>
            </a:r>
          </a:p>
          <a:p>
            <a:pPr lvl="0">
              <a:spcBef>
                <a:spcPts val="0"/>
              </a:spcBef>
              <a:buNone/>
            </a:pPr>
            <a:endParaRPr/>
          </a:p>
        </p:txBody>
      </p:sp>
    </p:spTree>
    <p:extLst>
      <p:ext uri="{BB962C8B-B14F-4D97-AF65-F5344CB8AC3E}">
        <p14:creationId xmlns:p14="http://schemas.microsoft.com/office/powerpoint/2010/main" val="1017283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5" name="Shape 2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New mission requirement: </a:t>
            </a:r>
          </a:p>
          <a:p>
            <a:pPr marL="457200" lvl="0" indent="-228600">
              <a:spcBef>
                <a:spcPts val="0"/>
              </a:spcBef>
            </a:pPr>
            <a:r>
              <a:rPr lang="en"/>
              <a:t>Secure the data-at-rest</a:t>
            </a:r>
          </a:p>
          <a:p>
            <a:pPr marL="457200" lvl="0" indent="-228600" rtl="0">
              <a:spcBef>
                <a:spcPts val="0"/>
              </a:spcBef>
            </a:pPr>
            <a:r>
              <a:rPr lang="en"/>
              <a:t>Scale up number of users from 10^1 to 10^3</a:t>
            </a:r>
          </a:p>
          <a:p>
            <a:pPr lvl="0" rtl="0">
              <a:spcBef>
                <a:spcPts val="0"/>
              </a:spcBef>
              <a:buNone/>
            </a:pPr>
            <a:endParaRPr/>
          </a:p>
          <a:p>
            <a:pPr lvl="0">
              <a:spcBef>
                <a:spcPts val="0"/>
              </a:spcBef>
              <a:buNone/>
            </a:pPr>
            <a:r>
              <a:rPr lang="en"/>
              <a:t>Identify a mapping between mission goals and technology and procedure.</a:t>
            </a:r>
          </a:p>
          <a:p>
            <a:pPr lvl="0">
              <a:spcBef>
                <a:spcPts val="0"/>
              </a:spcBef>
              <a:buNone/>
            </a:pPr>
            <a:endParaRPr/>
          </a:p>
          <a:p>
            <a:pPr lvl="0">
              <a:spcBef>
                <a:spcPts val="0"/>
              </a:spcBef>
              <a:buNone/>
            </a:pPr>
            <a:r>
              <a:rPr lang="en"/>
              <a:t>Increase the number of mobile devices.</a:t>
            </a:r>
          </a:p>
          <a:p>
            <a:pPr lvl="0">
              <a:spcBef>
                <a:spcPts val="0"/>
              </a:spcBef>
              <a:buNone/>
            </a:pPr>
            <a:endParaRPr/>
          </a:p>
          <a:p>
            <a:pPr lvl="0">
              <a:spcBef>
                <a:spcPts val="0"/>
              </a:spcBef>
              <a:buNone/>
            </a:pPr>
            <a:endParaRPr/>
          </a:p>
          <a:p>
            <a:pPr lvl="0">
              <a:spcBef>
                <a:spcPts val="0"/>
              </a:spcBef>
              <a:buNone/>
            </a:pPr>
            <a:endParaRPr/>
          </a:p>
          <a:p>
            <a:pPr lvl="0" rtl="0">
              <a:spcBef>
                <a:spcPts val="0"/>
              </a:spcBef>
              <a:buNone/>
            </a:pPr>
            <a:endParaRPr/>
          </a:p>
          <a:p>
            <a:pPr lvl="0">
              <a:spcBef>
                <a:spcPts val="0"/>
              </a:spcBef>
              <a:buNone/>
            </a:pPr>
            <a:endParaRPr/>
          </a:p>
          <a:p>
            <a:pPr lvl="0">
              <a:spcBef>
                <a:spcPts val="0"/>
              </a:spcBef>
              <a:buNone/>
            </a:pPr>
            <a:endParaRPr/>
          </a:p>
        </p:txBody>
      </p:sp>
    </p:spTree>
    <p:extLst>
      <p:ext uri="{BB962C8B-B14F-4D97-AF65-F5344CB8AC3E}">
        <p14:creationId xmlns:p14="http://schemas.microsoft.com/office/powerpoint/2010/main" val="29895490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Shape 8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6" name="Shape 8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u="sng">
                <a:solidFill>
                  <a:schemeClr val="hlink"/>
                </a:solidFill>
                <a:hlinkClick r:id="rId3"/>
              </a:rPr>
              <a:t>http://www.androidpolice.com/2014/05/20/bug-watch-bluetooth-will-begin-crashing-after-encountering-too-many-ble-devices-affects-kitkat-4-4-and-jelly-bean-4-3/</a:t>
            </a:r>
          </a:p>
          <a:p>
            <a:pPr lvl="0">
              <a:spcBef>
                <a:spcPts val="0"/>
              </a:spcBef>
              <a:buNone/>
            </a:pPr>
            <a:endParaRPr>
              <a:solidFill>
                <a:schemeClr val="dk1"/>
              </a:solidFill>
            </a:endParaRPr>
          </a:p>
          <a:p>
            <a:pPr lvl="0">
              <a:spcBef>
                <a:spcPts val="0"/>
              </a:spcBef>
              <a:buClr>
                <a:schemeClr val="dk1"/>
              </a:buClr>
              <a:buSzPct val="100000"/>
              <a:buFont typeface="Arial"/>
              <a:buNone/>
            </a:pPr>
            <a:r>
              <a:rPr lang="en">
                <a:solidFill>
                  <a:schemeClr val="dk1"/>
                </a:solidFill>
              </a:rPr>
              <a:t>The bug needs to be accommodated. </a:t>
            </a:r>
          </a:p>
          <a:p>
            <a:pPr lvl="0">
              <a:spcBef>
                <a:spcPts val="0"/>
              </a:spcBef>
              <a:buClr>
                <a:schemeClr val="dk1"/>
              </a:buClr>
              <a:buSzPct val="100000"/>
              <a:buFont typeface="Arial"/>
              <a:buNone/>
            </a:pPr>
            <a:r>
              <a:rPr lang="en">
                <a:solidFill>
                  <a:schemeClr val="dk1"/>
                </a:solidFill>
              </a:rPr>
              <a:t>The work around involved adding code and cycling the bluetooth stack based on some trigger.</a:t>
            </a:r>
          </a:p>
          <a:p>
            <a:pPr lvl="0">
              <a:spcBef>
                <a:spcPts val="0"/>
              </a:spcBef>
              <a:buClr>
                <a:schemeClr val="dk1"/>
              </a:buClr>
              <a:buSzPct val="100000"/>
              <a:buFont typeface="Arial"/>
              <a:buNone/>
            </a:pPr>
            <a:r>
              <a:rPr lang="en">
                <a:solidFill>
                  <a:schemeClr val="dk1"/>
                </a:solidFill>
              </a:rPr>
              <a:t>An example trigger could be when you get near the limit of the number of bluetooth devices.</a:t>
            </a:r>
          </a:p>
          <a:p>
            <a:pPr lvl="0">
              <a:spcBef>
                <a:spcPts val="0"/>
              </a:spcBef>
              <a:buClr>
                <a:schemeClr val="dk1"/>
              </a:buClr>
              <a:buSzPct val="100000"/>
              <a:buFont typeface="Arial"/>
              <a:buNone/>
            </a:pPr>
            <a:endParaRPr>
              <a:solidFill>
                <a:schemeClr val="dk1"/>
              </a:solidFill>
            </a:endParaRPr>
          </a:p>
          <a:p>
            <a:pPr lvl="0">
              <a:spcBef>
                <a:spcPts val="0"/>
              </a:spcBef>
              <a:buClr>
                <a:schemeClr val="dk1"/>
              </a:buClr>
              <a:buSzPct val="100000"/>
              <a:buFont typeface="Arial"/>
              <a:buNone/>
            </a:pPr>
            <a:r>
              <a:rPr lang="en">
                <a:solidFill>
                  <a:schemeClr val="dk1"/>
                </a:solidFill>
              </a:rPr>
              <a:t>A bug-fix could be made available via:</a:t>
            </a:r>
          </a:p>
          <a:p>
            <a:pPr lvl="0">
              <a:spcBef>
                <a:spcPts val="0"/>
              </a:spcBef>
              <a:buClr>
                <a:schemeClr val="dk1"/>
              </a:buClr>
              <a:buSzPct val="100000"/>
              <a:buFont typeface="Arial"/>
              <a:buNone/>
            </a:pPr>
            <a:r>
              <a:rPr lang="en">
                <a:solidFill>
                  <a:schemeClr val="dk1"/>
                </a:solidFill>
              </a:rPr>
              <a:t>a backport or in a new version or a work-around or nothing.</a:t>
            </a:r>
          </a:p>
          <a:p>
            <a:pPr lvl="0">
              <a:spcBef>
                <a:spcPts val="0"/>
              </a:spcBef>
              <a:buClr>
                <a:schemeClr val="dk1"/>
              </a:buClr>
              <a:buSzPct val="100000"/>
              <a:buFont typeface="Arial"/>
              <a:buNone/>
            </a:pPr>
            <a:endParaRPr>
              <a:solidFill>
                <a:schemeClr val="dk1"/>
              </a:solidFill>
            </a:endParaRPr>
          </a:p>
          <a:p>
            <a:pPr lvl="0">
              <a:spcBef>
                <a:spcPts val="0"/>
              </a:spcBef>
              <a:buClr>
                <a:schemeClr val="dk1"/>
              </a:buClr>
              <a:buSzPct val="100000"/>
              <a:buFont typeface="Arial"/>
              <a:buNone/>
            </a:pPr>
            <a:endParaRPr>
              <a:solidFill>
                <a:schemeClr val="dk1"/>
              </a:solidFill>
            </a:endParaRPr>
          </a:p>
          <a:p>
            <a:pPr lvl="0">
              <a:spcBef>
                <a:spcPts val="0"/>
              </a:spcBef>
              <a:buClr>
                <a:schemeClr val="dk1"/>
              </a:buClr>
              <a:buSzPct val="100000"/>
              <a:buFont typeface="Arial"/>
              <a:buNone/>
            </a:pPr>
            <a:r>
              <a:rPr lang="en">
                <a:solidFill>
                  <a:schemeClr val="dk1"/>
                </a:solidFill>
              </a:rPr>
              <a:t>Heart-bleed replace the server.</a:t>
            </a:r>
          </a:p>
          <a:p>
            <a:pPr lvl="0">
              <a:spcBef>
                <a:spcPts val="0"/>
              </a:spcBef>
              <a:buClr>
                <a:schemeClr val="dk1"/>
              </a:buClr>
              <a:buSzPct val="100000"/>
              <a:buFont typeface="Arial"/>
              <a:buNone/>
            </a:pPr>
            <a:r>
              <a:rPr lang="en" u="sng">
                <a:solidFill>
                  <a:schemeClr val="hlink"/>
                </a:solidFill>
                <a:hlinkClick r:id="rId4"/>
              </a:rPr>
              <a:t>https://en.wikipedia.org/wiki/Heartbleed</a:t>
            </a:r>
          </a:p>
          <a:p>
            <a:pPr lvl="0">
              <a:spcBef>
                <a:spcPts val="0"/>
              </a:spcBef>
              <a:buClr>
                <a:schemeClr val="dk1"/>
              </a:buClr>
              <a:buSzPct val="100000"/>
              <a:buFont typeface="Arial"/>
              <a:buNone/>
            </a:pPr>
            <a:endParaRPr>
              <a:solidFill>
                <a:schemeClr val="dk1"/>
              </a:solidFill>
            </a:endParaRPr>
          </a:p>
        </p:txBody>
      </p:sp>
    </p:spTree>
    <p:extLst>
      <p:ext uri="{BB962C8B-B14F-4D97-AF65-F5344CB8AC3E}">
        <p14:creationId xmlns:p14="http://schemas.microsoft.com/office/powerpoint/2010/main" val="2023660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Shape 8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3" name="Shape 8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These indicate the evolution of the android platform.</a:t>
            </a:r>
          </a:p>
          <a:p>
            <a:pPr lvl="0">
              <a:spcBef>
                <a:spcPts val="0"/>
              </a:spcBef>
              <a:buNone/>
            </a:pPr>
            <a:r>
              <a:rPr lang="en"/>
              <a:t>There is a relationship between feature-goals and platform-features.</a:t>
            </a:r>
          </a:p>
          <a:p>
            <a:pPr lvl="0">
              <a:spcBef>
                <a:spcPts val="0"/>
              </a:spcBef>
              <a:buNone/>
            </a:pPr>
            <a:endParaRPr/>
          </a:p>
        </p:txBody>
      </p:sp>
    </p:spTree>
    <p:extLst>
      <p:ext uri="{BB962C8B-B14F-4D97-AF65-F5344CB8AC3E}">
        <p14:creationId xmlns:p14="http://schemas.microsoft.com/office/powerpoint/2010/main" val="2914293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Shape 8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9" name="Shape 83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en" b="1">
                <a:solidFill>
                  <a:schemeClr val="dk1"/>
                </a:solidFill>
              </a:rPr>
              <a:t>AsyncTask</a:t>
            </a:r>
          </a:p>
          <a:p>
            <a:pPr lvl="0">
              <a:spcBef>
                <a:spcPts val="0"/>
              </a:spcBef>
              <a:buClr>
                <a:schemeClr val="dk1"/>
              </a:buClr>
              <a:buSzPct val="100000"/>
              <a:buFont typeface="Arial"/>
              <a:buNone/>
            </a:pPr>
            <a:endParaRPr>
              <a:solidFill>
                <a:schemeClr val="dk1"/>
              </a:solidFill>
            </a:endParaRPr>
          </a:p>
          <a:p>
            <a:pPr lvl="0">
              <a:spcBef>
                <a:spcPts val="0"/>
              </a:spcBef>
              <a:buClr>
                <a:schemeClr val="dk1"/>
              </a:buClr>
              <a:buSzPct val="100000"/>
              <a:buFont typeface="Arial"/>
              <a:buNone/>
            </a:pPr>
            <a:r>
              <a:rPr lang="en" u="sng">
                <a:solidFill>
                  <a:schemeClr val="accent5"/>
                </a:solidFill>
                <a:hlinkClick r:id="rId3"/>
              </a:rPr>
              <a:t>https://developer.android.com/reference/android/os/AsyncTask.html</a:t>
            </a:r>
          </a:p>
          <a:p>
            <a:pPr lvl="0">
              <a:spcBef>
                <a:spcPts val="0"/>
              </a:spcBef>
              <a:buClr>
                <a:schemeClr val="dk1"/>
              </a:buClr>
              <a:buSzPct val="100000"/>
              <a:buFont typeface="Arial"/>
              <a:buNone/>
            </a:pPr>
            <a:endParaRPr>
              <a:solidFill>
                <a:schemeClr val="dk1"/>
              </a:solidFill>
            </a:endParaRPr>
          </a:p>
          <a:p>
            <a:pPr lvl="0">
              <a:spcBef>
                <a:spcPts val="0"/>
              </a:spcBef>
              <a:buClr>
                <a:schemeClr val="dk1"/>
              </a:buClr>
              <a:buSzPct val="100000"/>
              <a:buFont typeface="Arial"/>
              <a:buNone/>
            </a:pPr>
            <a:r>
              <a:rPr lang="en" sz="1050">
                <a:solidFill>
                  <a:schemeClr val="dk1"/>
                </a:solidFill>
                <a:highlight>
                  <a:srgbClr val="FFFFFF"/>
                </a:highlight>
              </a:rPr>
              <a:t>When first introduced, AsyncTasks were executed serially on a single background thread. </a:t>
            </a:r>
          </a:p>
          <a:p>
            <a:pPr lvl="0">
              <a:spcBef>
                <a:spcPts val="0"/>
              </a:spcBef>
              <a:buClr>
                <a:schemeClr val="dk1"/>
              </a:buClr>
              <a:buSzPct val="100000"/>
              <a:buFont typeface="Arial"/>
              <a:buNone/>
            </a:pPr>
            <a:r>
              <a:rPr lang="en" sz="1050">
                <a:solidFill>
                  <a:schemeClr val="dk1"/>
                </a:solidFill>
                <a:highlight>
                  <a:srgbClr val="FFFFFF"/>
                </a:highlight>
              </a:rPr>
              <a:t>Starting with </a:t>
            </a:r>
            <a:r>
              <a:rPr lang="en" sz="1000">
                <a:solidFill>
                  <a:srgbClr val="039BE5"/>
                </a:solidFill>
                <a:highlight>
                  <a:srgbClr val="FFFFFF"/>
                </a:highlight>
                <a:latin typeface="Consolas"/>
                <a:ea typeface="Consolas"/>
                <a:cs typeface="Consolas"/>
                <a:sym typeface="Consolas"/>
                <a:hlinkClick r:id="rId4"/>
              </a:rPr>
              <a:t>DONUT</a:t>
            </a:r>
            <a:r>
              <a:rPr lang="en" sz="1050">
                <a:solidFill>
                  <a:schemeClr val="dk1"/>
                </a:solidFill>
                <a:highlight>
                  <a:srgbClr val="FFFFFF"/>
                </a:highlight>
              </a:rPr>
              <a:t>, this was changed to a pool of threads allowing multiple tasks to operate in parallel. </a:t>
            </a:r>
          </a:p>
          <a:p>
            <a:pPr lvl="0">
              <a:spcBef>
                <a:spcPts val="0"/>
              </a:spcBef>
              <a:buClr>
                <a:schemeClr val="dk1"/>
              </a:buClr>
              <a:buSzPct val="100000"/>
              <a:buFont typeface="Arial"/>
              <a:buNone/>
            </a:pPr>
            <a:r>
              <a:rPr lang="en" sz="1050">
                <a:solidFill>
                  <a:schemeClr val="dk1"/>
                </a:solidFill>
                <a:highlight>
                  <a:srgbClr val="FFFFFF"/>
                </a:highlight>
              </a:rPr>
              <a:t>Starting with </a:t>
            </a:r>
            <a:r>
              <a:rPr lang="en" sz="1000">
                <a:solidFill>
                  <a:srgbClr val="039BE5"/>
                </a:solidFill>
                <a:highlight>
                  <a:srgbClr val="FFFFFF"/>
                </a:highlight>
                <a:latin typeface="Consolas"/>
                <a:ea typeface="Consolas"/>
                <a:cs typeface="Consolas"/>
                <a:sym typeface="Consolas"/>
                <a:hlinkClick r:id="rId5"/>
              </a:rPr>
              <a:t>HONEYCOMB</a:t>
            </a:r>
            <a:r>
              <a:rPr lang="en" sz="1050">
                <a:solidFill>
                  <a:schemeClr val="dk1"/>
                </a:solidFill>
                <a:highlight>
                  <a:srgbClr val="FFFFFF"/>
                </a:highlight>
              </a:rPr>
              <a:t>, tasks are executed on a single thread to avoid common application errors caused by parallel execution.</a:t>
            </a:r>
          </a:p>
          <a:p>
            <a:pPr lvl="0">
              <a:lnSpc>
                <a:spcPct val="115000"/>
              </a:lnSpc>
              <a:spcBef>
                <a:spcPts val="0"/>
              </a:spcBef>
              <a:spcAft>
                <a:spcPts val="1600"/>
              </a:spcAft>
              <a:buClr>
                <a:schemeClr val="dk1"/>
              </a:buClr>
              <a:buSzPct val="61111"/>
              <a:buFont typeface="Arial"/>
              <a:buNone/>
            </a:pPr>
            <a:endParaRPr sz="1800">
              <a:solidFill>
                <a:schemeClr val="dk2"/>
              </a:solidFill>
            </a:endParaRPr>
          </a:p>
          <a:p>
            <a:pPr lvl="0">
              <a:spcBef>
                <a:spcPts val="0"/>
              </a:spcBef>
              <a:buNone/>
            </a:pPr>
            <a:endParaRPr/>
          </a:p>
        </p:txBody>
      </p:sp>
    </p:spTree>
    <p:extLst>
      <p:ext uri="{BB962C8B-B14F-4D97-AF65-F5344CB8AC3E}">
        <p14:creationId xmlns:p14="http://schemas.microsoft.com/office/powerpoint/2010/main" val="38483006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Shape 8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2" name="Shape 8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u="sng">
                <a:solidFill>
                  <a:schemeClr val="hlink"/>
                </a:solidFill>
                <a:hlinkClick r:id="rId3"/>
              </a:rPr>
              <a:t>https://people.eecs.berkeley.edu/~dawnsong/papers/2011%20Android%20permissions%20demystified.pdf</a:t>
            </a:r>
          </a:p>
          <a:p>
            <a:pPr lvl="0">
              <a:spcBef>
                <a:spcPts val="0"/>
              </a:spcBef>
              <a:buNone/>
            </a:pPr>
            <a:endParaRPr/>
          </a:p>
          <a:p>
            <a:pPr lvl="0">
              <a:spcBef>
                <a:spcPts val="0"/>
              </a:spcBef>
              <a:buNone/>
            </a:pPr>
            <a:r>
              <a:rPr lang="en"/>
              <a:t>The original architecture presumed apk’s had a few permissions.</a:t>
            </a:r>
          </a:p>
          <a:p>
            <a:pPr lvl="0">
              <a:spcBef>
                <a:spcPts val="0"/>
              </a:spcBef>
              <a:buNone/>
            </a:pPr>
            <a:r>
              <a:rPr lang="en"/>
              <a:t>Actual usage turned out to include many permissions that were not required for core application functionality.</a:t>
            </a:r>
          </a:p>
          <a:p>
            <a:pPr lvl="0">
              <a:spcBef>
                <a:spcPts val="0"/>
              </a:spcBef>
              <a:buNone/>
            </a:pPr>
            <a:r>
              <a:rPr lang="en"/>
              <a:t>This means more granular exception handling as any permission may be disallowed.</a:t>
            </a:r>
          </a:p>
          <a:p>
            <a:pPr lvl="0">
              <a:spcBef>
                <a:spcPts val="0"/>
              </a:spcBef>
              <a:buNone/>
            </a:pPr>
            <a:endParaRPr/>
          </a:p>
          <a:p>
            <a:pPr lvl="0">
              <a:spcBef>
                <a:spcPts val="0"/>
              </a:spcBef>
              <a:buNone/>
            </a:pPr>
            <a:r>
              <a:rPr lang="en"/>
              <a:t>More checking would be needed to wrap the DFU.</a:t>
            </a:r>
          </a:p>
          <a:p>
            <a:pPr lvl="0">
              <a:spcBef>
                <a:spcPts val="0"/>
              </a:spcBef>
              <a:buNone/>
            </a:pPr>
            <a:endParaRPr/>
          </a:p>
        </p:txBody>
      </p:sp>
    </p:spTree>
    <p:extLst>
      <p:ext uri="{BB962C8B-B14F-4D97-AF65-F5344CB8AC3E}">
        <p14:creationId xmlns:p14="http://schemas.microsoft.com/office/powerpoint/2010/main" val="38224577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Shape 8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2" name="Shape 8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u="sng">
                <a:solidFill>
                  <a:schemeClr val="hlink"/>
                </a:solidFill>
                <a:hlinkClick r:id="rId3"/>
              </a:rPr>
              <a:t>http://androidforums.com/threads/sd-card-write-permission-issue.893804/</a:t>
            </a:r>
          </a:p>
          <a:p>
            <a:pPr lvl="0" rtl="0">
              <a:spcBef>
                <a:spcPts val="0"/>
              </a:spcBef>
              <a:buNone/>
            </a:pPr>
            <a:endParaRPr/>
          </a:p>
          <a:p>
            <a:pPr lvl="0" rtl="0">
              <a:spcBef>
                <a:spcPts val="0"/>
              </a:spcBef>
              <a:buNone/>
            </a:pPr>
            <a:r>
              <a:rPr lang="en"/>
              <a:t>Originally the SD card was treated as a bus of sorts.</a:t>
            </a:r>
          </a:p>
          <a:p>
            <a:pPr lvl="0">
              <a:spcBef>
                <a:spcPts val="0"/>
              </a:spcBef>
              <a:buNone/>
            </a:pPr>
            <a:r>
              <a:rPr lang="en"/>
              <a:t>Actual usage turned out to include more desktop type behavior.</a:t>
            </a:r>
          </a:p>
          <a:p>
            <a:pPr lvl="0">
              <a:spcBef>
                <a:spcPts val="0"/>
              </a:spcBef>
              <a:buNone/>
            </a:pPr>
            <a:endParaRPr/>
          </a:p>
          <a:p>
            <a:pPr lvl="0">
              <a:spcBef>
                <a:spcPts val="0"/>
              </a:spcBef>
              <a:buNone/>
            </a:pPr>
            <a:r>
              <a:rPr lang="en"/>
              <a:t>Is the sd-card being used as a cache or a communication channel?</a:t>
            </a:r>
          </a:p>
          <a:p>
            <a:pPr lvl="0">
              <a:spcBef>
                <a:spcPts val="0"/>
              </a:spcBef>
              <a:buNone/>
            </a:pPr>
            <a:r>
              <a:rPr lang="en"/>
              <a:t>This requires carrying information about the use.</a:t>
            </a:r>
          </a:p>
          <a:p>
            <a:pPr lvl="0" rtl="0">
              <a:spcBef>
                <a:spcPts val="0"/>
              </a:spcBef>
              <a:buNone/>
            </a:pPr>
            <a:endParaRPr/>
          </a:p>
        </p:txBody>
      </p:sp>
    </p:spTree>
    <p:extLst>
      <p:ext uri="{BB962C8B-B14F-4D97-AF65-F5344CB8AC3E}">
        <p14:creationId xmlns:p14="http://schemas.microsoft.com/office/powerpoint/2010/main" val="9336573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Shape 8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2" name="Shape 8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Network bandwidth</a:t>
            </a:r>
          </a:p>
          <a:p>
            <a:pPr lvl="0">
              <a:spcBef>
                <a:spcPts val="0"/>
              </a:spcBef>
              <a:buNone/>
            </a:pPr>
            <a:r>
              <a:rPr lang="en"/>
              <a:t>Cpu</a:t>
            </a:r>
          </a:p>
          <a:p>
            <a:pPr lvl="0">
              <a:spcBef>
                <a:spcPts val="0"/>
              </a:spcBef>
              <a:buNone/>
            </a:pPr>
            <a:r>
              <a:rPr lang="en"/>
              <a:t>Camera</a:t>
            </a:r>
          </a:p>
          <a:p>
            <a:pPr lvl="0">
              <a:spcBef>
                <a:spcPts val="0"/>
              </a:spcBef>
              <a:buNone/>
            </a:pPr>
            <a:r>
              <a:rPr lang="en"/>
              <a:t>Memory</a:t>
            </a:r>
          </a:p>
          <a:p>
            <a:pPr lvl="0">
              <a:spcBef>
                <a:spcPts val="0"/>
              </a:spcBef>
              <a:buNone/>
            </a:pPr>
            <a:r>
              <a:rPr lang="en"/>
              <a:t>Recognition algorithm</a:t>
            </a:r>
          </a:p>
          <a:p>
            <a:pPr lvl="0">
              <a:spcBef>
                <a:spcPts val="0"/>
              </a:spcBef>
              <a:buNone/>
            </a:pPr>
            <a:endParaRPr/>
          </a:p>
          <a:p>
            <a:pPr lvl="0">
              <a:spcBef>
                <a:spcPts val="0"/>
              </a:spcBef>
              <a:buNone/>
            </a:pPr>
            <a:r>
              <a:rPr lang="en"/>
              <a:t>Upload to server via proxy DFU</a:t>
            </a:r>
          </a:p>
          <a:p>
            <a:pPr lvl="0">
              <a:spcBef>
                <a:spcPts val="0"/>
              </a:spcBef>
              <a:buNone/>
            </a:pPr>
            <a:r>
              <a:rPr lang="en"/>
              <a:t>Use GPU extra-functional</a:t>
            </a:r>
          </a:p>
          <a:p>
            <a:pPr lvl="0">
              <a:spcBef>
                <a:spcPts val="0"/>
              </a:spcBef>
              <a:buNone/>
            </a:pPr>
            <a:r>
              <a:rPr lang="en"/>
              <a:t>Scale image high res camera, low res network, low power cpu.</a:t>
            </a:r>
          </a:p>
          <a:p>
            <a:pPr lvl="0">
              <a:spcBef>
                <a:spcPts val="0"/>
              </a:spcBef>
              <a:buNone/>
            </a:pPr>
            <a:r>
              <a:rPr lang="en"/>
              <a:t>Other types of downsampling, color, zone-on-image, compression jpeg </a:t>
            </a:r>
          </a:p>
          <a:p>
            <a:pPr lvl="0">
              <a:spcBef>
                <a:spcPts val="0"/>
              </a:spcBef>
              <a:buNone/>
            </a:pPr>
            <a:r>
              <a:rPr lang="en"/>
              <a:t>Feature-detectors and feature-descriptors, analysis prior to sending over network.</a:t>
            </a:r>
          </a:p>
          <a:p>
            <a:pPr lvl="0">
              <a:spcBef>
                <a:spcPts val="0"/>
              </a:spcBef>
              <a:buNone/>
            </a:pPr>
            <a:r>
              <a:rPr lang="en"/>
              <a:t>When displaying image, do stuff to draw attention, adaptive user experience.</a:t>
            </a:r>
          </a:p>
          <a:p>
            <a:pPr lvl="0">
              <a:spcBef>
                <a:spcPts val="0"/>
              </a:spcBef>
              <a:buNone/>
            </a:pPr>
            <a:endParaRPr/>
          </a:p>
          <a:p>
            <a:pPr lvl="0">
              <a:spcBef>
                <a:spcPts val="0"/>
              </a:spcBef>
              <a:buNone/>
            </a:pPr>
            <a:endParaRPr/>
          </a:p>
        </p:txBody>
      </p:sp>
    </p:spTree>
    <p:extLst>
      <p:ext uri="{BB962C8B-B14F-4D97-AF65-F5344CB8AC3E}">
        <p14:creationId xmlns:p14="http://schemas.microsoft.com/office/powerpoint/2010/main" val="2964839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Shape 8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4" name="Shape 8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Secure or not.</a:t>
            </a:r>
          </a:p>
          <a:p>
            <a:pPr lvl="0">
              <a:spcBef>
                <a:spcPts val="0"/>
              </a:spcBef>
              <a:buNone/>
            </a:pPr>
            <a:r>
              <a:rPr lang="en"/>
              <a:t>GPS satellite available or not.</a:t>
            </a:r>
          </a:p>
          <a:p>
            <a:pPr lvl="0">
              <a:spcBef>
                <a:spcPts val="0"/>
              </a:spcBef>
              <a:buNone/>
            </a:pPr>
            <a:r>
              <a:rPr lang="en"/>
              <a:t>Dead reckoning.</a:t>
            </a:r>
          </a:p>
          <a:p>
            <a:pPr lvl="0">
              <a:spcBef>
                <a:spcPts val="0"/>
              </a:spcBef>
              <a:buNone/>
            </a:pPr>
            <a:r>
              <a:rPr lang="en"/>
              <a:t>Wifi-based location determination</a:t>
            </a:r>
          </a:p>
          <a:p>
            <a:pPr lvl="0">
              <a:spcBef>
                <a:spcPts val="0"/>
              </a:spcBef>
              <a:buNone/>
            </a:pPr>
            <a:endParaRPr/>
          </a:p>
        </p:txBody>
      </p:sp>
    </p:spTree>
    <p:extLst>
      <p:ext uri="{BB962C8B-B14F-4D97-AF65-F5344CB8AC3E}">
        <p14:creationId xmlns:p14="http://schemas.microsoft.com/office/powerpoint/2010/main" val="5184544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Shape 8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9" name="Shape 8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b="1"/>
              <a:t>extra-functional-behavior</a:t>
            </a:r>
            <a:r>
              <a:rPr lang="en"/>
              <a:t/>
            </a:r>
            <a:br>
              <a:rPr lang="en"/>
            </a:br>
            <a:r>
              <a:rPr lang="en"/>
              <a:t/>
            </a:r>
            <a:br>
              <a:rPr lang="en"/>
            </a:br>
            <a:r>
              <a:rPr lang="en"/>
              <a:t>When a DFU meets the functional requirements but fails on some performance requirement.</a:t>
            </a:r>
          </a:p>
          <a:p>
            <a:pPr lvl="0">
              <a:spcBef>
                <a:spcPts val="0"/>
              </a:spcBef>
              <a:buNone/>
            </a:pPr>
            <a:r>
              <a:rPr lang="en"/>
              <a:t/>
            </a:r>
            <a:br>
              <a:rPr lang="en"/>
            </a:br>
            <a:r>
              <a:rPr lang="en"/>
              <a:t>Mutation testing could be used in this space.</a:t>
            </a:r>
          </a:p>
          <a:p>
            <a:pPr lvl="0" rtl="0">
              <a:spcBef>
                <a:spcPts val="0"/>
              </a:spcBef>
              <a:buNone/>
            </a:pPr>
            <a:endParaRPr/>
          </a:p>
        </p:txBody>
      </p:sp>
    </p:spTree>
    <p:extLst>
      <p:ext uri="{BB962C8B-B14F-4D97-AF65-F5344CB8AC3E}">
        <p14:creationId xmlns:p14="http://schemas.microsoft.com/office/powerpoint/2010/main" val="38853908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Shape 8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5" name="Shape 8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Adaptive Approaches</a:t>
            </a:r>
            <a:br>
              <a:rPr lang="en"/>
            </a:br>
            <a:r>
              <a:rPr lang="en"/>
              <a:t/>
            </a:r>
            <a:br>
              <a:rPr lang="en"/>
            </a:br>
            <a:r>
              <a:rPr lang="en"/>
              <a:t>Vanderbilt will consider model-based approaches to each of the following:</a:t>
            </a:r>
            <a:br>
              <a:rPr lang="en"/>
            </a:br>
            <a:r>
              <a:rPr lang="en">
                <a:solidFill>
                  <a:schemeClr val="dk1"/>
                </a:solidFill>
              </a:rPr>
              <a:t>Compat library.</a:t>
            </a:r>
          </a:p>
          <a:p>
            <a:pPr lvl="0">
              <a:spcBef>
                <a:spcPts val="0"/>
              </a:spcBef>
              <a:buClr>
                <a:schemeClr val="dk1"/>
              </a:buClr>
              <a:buSzPct val="100000"/>
              <a:buFont typeface="Arial"/>
              <a:buNone/>
            </a:pPr>
            <a:r>
              <a:rPr lang="en" u="sng">
                <a:solidFill>
                  <a:schemeClr val="accent5"/>
                </a:solidFill>
                <a:hlinkClick r:id="rId3"/>
              </a:rPr>
              <a:t>https://developer.android.com/topic/libraries/support-library/index.html</a:t>
            </a:r>
          </a:p>
          <a:p>
            <a:pPr lvl="0">
              <a:spcBef>
                <a:spcPts val="0"/>
              </a:spcBef>
              <a:buClr>
                <a:schemeClr val="dk1"/>
              </a:buClr>
              <a:buSzPct val="100000"/>
              <a:buFont typeface="Arial"/>
              <a:buNone/>
            </a:pPr>
            <a:r>
              <a:rPr lang="en" u="sng">
                <a:solidFill>
                  <a:schemeClr val="accent5"/>
                </a:solidFill>
                <a:hlinkClick r:id="rId4"/>
              </a:rPr>
              <a:t>https://developer.android.com/topic/libraries/support-library/features.html</a:t>
            </a:r>
          </a:p>
          <a:p>
            <a:pPr lvl="0">
              <a:spcBef>
                <a:spcPts val="0"/>
              </a:spcBef>
              <a:buNone/>
            </a:pPr>
            <a:r>
              <a:rPr lang="en"/>
              <a:t/>
            </a:r>
            <a:br>
              <a:rPr lang="en"/>
            </a:br>
            <a:r>
              <a:rPr lang="en">
                <a:solidFill>
                  <a:schemeClr val="dk1"/>
                </a:solidFill>
              </a:rPr>
              <a:t>By Transformation</a:t>
            </a:r>
          </a:p>
          <a:p>
            <a:pPr lvl="0">
              <a:spcBef>
                <a:spcPts val="0"/>
              </a:spcBef>
              <a:buNone/>
            </a:pPr>
            <a:r>
              <a:rPr lang="en">
                <a:solidFill>
                  <a:schemeClr val="dk1"/>
                </a:solidFill>
              </a:rPr>
              <a:t>By Substitution</a:t>
            </a:r>
          </a:p>
          <a:p>
            <a:pPr lvl="0">
              <a:spcBef>
                <a:spcPts val="0"/>
              </a:spcBef>
              <a:buNone/>
            </a:pPr>
            <a:endParaRPr>
              <a:solidFill>
                <a:schemeClr val="dk1"/>
              </a:solidFill>
            </a:endParaRPr>
          </a:p>
          <a:p>
            <a:pPr lvl="0">
              <a:spcBef>
                <a:spcPts val="0"/>
              </a:spcBef>
              <a:buNone/>
            </a:pPr>
            <a:r>
              <a:rPr lang="en">
                <a:solidFill>
                  <a:schemeClr val="dk1"/>
                </a:solidFill>
              </a:rPr>
              <a:t>Give some good examples for the adaptations.</a:t>
            </a:r>
          </a:p>
          <a:p>
            <a:pPr lvl="0">
              <a:spcBef>
                <a:spcPts val="0"/>
              </a:spcBef>
              <a:buNone/>
            </a:pPr>
            <a:r>
              <a:rPr lang="en">
                <a:solidFill>
                  <a:schemeClr val="dk1"/>
                </a:solidFill>
              </a:rPr>
              <a:t>Transformations in addition to substitution.</a:t>
            </a:r>
          </a:p>
          <a:p>
            <a:pPr marL="457200" lvl="0" indent="-228600">
              <a:spcBef>
                <a:spcPts val="0"/>
              </a:spcBef>
              <a:buClr>
                <a:schemeClr val="dk1"/>
              </a:buClr>
            </a:pPr>
            <a:r>
              <a:rPr lang="en">
                <a:solidFill>
                  <a:schemeClr val="dk1"/>
                </a:solidFill>
              </a:rPr>
              <a:t>Blending logger DFU with encryption library first demonstrate by hand and then automatically.</a:t>
            </a:r>
          </a:p>
          <a:p>
            <a:pPr marL="457200" lvl="0" indent="-228600">
              <a:spcBef>
                <a:spcPts val="0"/>
              </a:spcBef>
              <a:buClr>
                <a:schemeClr val="dk1"/>
              </a:buClr>
            </a:pPr>
            <a:r>
              <a:rPr lang="en">
                <a:solidFill>
                  <a:schemeClr val="dk1"/>
                </a:solidFill>
              </a:rPr>
              <a:t>Logger generates trace for simulator.</a:t>
            </a:r>
          </a:p>
          <a:p>
            <a:pPr marL="457200" lvl="0" indent="-228600">
              <a:spcBef>
                <a:spcPts val="0"/>
              </a:spcBef>
              <a:buClr>
                <a:schemeClr val="dk1"/>
              </a:buClr>
            </a:pPr>
            <a:r>
              <a:rPr lang="en">
                <a:solidFill>
                  <a:schemeClr val="dk1"/>
                </a:solidFill>
              </a:rPr>
              <a:t>Bluetooth stack bug related to resource leak beacon.</a:t>
            </a:r>
          </a:p>
          <a:p>
            <a:pPr marL="457200" lvl="0" indent="-228600" rtl="0">
              <a:spcBef>
                <a:spcPts val="0"/>
              </a:spcBef>
              <a:buClr>
                <a:schemeClr val="dk1"/>
              </a:buClr>
            </a:pPr>
            <a:r>
              <a:rPr lang="en">
                <a:solidFill>
                  <a:schemeClr val="dk1"/>
                </a:solidFill>
              </a:rPr>
              <a:t>SCard everybody can read.</a:t>
            </a:r>
          </a:p>
          <a:p>
            <a:pPr marL="457200" lvl="0" indent="-228600">
              <a:spcBef>
                <a:spcPts val="0"/>
              </a:spcBef>
              <a:buClr>
                <a:schemeClr val="dk1"/>
              </a:buClr>
            </a:pPr>
            <a:r>
              <a:rPr lang="en">
                <a:solidFill>
                  <a:schemeClr val="dk1"/>
                </a:solidFill>
              </a:rPr>
              <a:t>AsyncTask implementation changed.</a:t>
            </a:r>
          </a:p>
          <a:p>
            <a:pPr marL="457200" lvl="0" indent="-228600">
              <a:spcBef>
                <a:spcPts val="0"/>
              </a:spcBef>
              <a:buClr>
                <a:schemeClr val="dk1"/>
              </a:buClr>
            </a:pPr>
            <a:r>
              <a:rPr lang="en">
                <a:solidFill>
                  <a:schemeClr val="dk1"/>
                </a:solidFill>
              </a:rPr>
              <a:t>Take advantage of all or nothing permission change.</a:t>
            </a:r>
          </a:p>
          <a:p>
            <a:pPr marL="457200" lvl="0" indent="-228600">
              <a:spcBef>
                <a:spcPts val="0"/>
              </a:spcBef>
              <a:buClr>
                <a:schemeClr val="dk1"/>
              </a:buClr>
            </a:pPr>
            <a:r>
              <a:rPr lang="en">
                <a:solidFill>
                  <a:schemeClr val="dk1"/>
                </a:solidFill>
              </a:rPr>
              <a:t>65k limit on methods in a single apk , composition of DFU.</a:t>
            </a:r>
          </a:p>
          <a:p>
            <a:pPr lvl="0">
              <a:spcBef>
                <a:spcPts val="0"/>
              </a:spcBef>
              <a:buNone/>
            </a:pPr>
            <a:endParaRPr>
              <a:solidFill>
                <a:schemeClr val="dk1"/>
              </a:solidFill>
            </a:endParaRPr>
          </a:p>
          <a:p>
            <a:pPr marL="457200" lvl="0" indent="-228600">
              <a:spcBef>
                <a:spcPts val="0"/>
              </a:spcBef>
              <a:buClr>
                <a:schemeClr val="dk1"/>
              </a:buClr>
            </a:pPr>
            <a:r>
              <a:rPr lang="en">
                <a:solidFill>
                  <a:schemeClr val="dk1"/>
                </a:solidFill>
              </a:rPr>
              <a:t>Exclude DFU if they require security hardware that is not available.</a:t>
            </a:r>
          </a:p>
          <a:p>
            <a:pPr marL="457200" lvl="0" indent="-228600">
              <a:spcBef>
                <a:spcPts val="0"/>
              </a:spcBef>
              <a:buClr>
                <a:schemeClr val="dk1"/>
              </a:buClr>
            </a:pPr>
            <a:r>
              <a:rPr lang="en">
                <a:solidFill>
                  <a:schemeClr val="dk1"/>
                </a:solidFill>
              </a:rPr>
              <a:t>Full disk encryption as a DFU when not available in system.</a:t>
            </a:r>
          </a:p>
          <a:p>
            <a:pPr lvl="0">
              <a:spcBef>
                <a:spcPts val="0"/>
              </a:spcBef>
              <a:buNone/>
            </a:pPr>
            <a:endParaRPr>
              <a:solidFill>
                <a:schemeClr val="dk1"/>
              </a:solidFill>
            </a:endParaRPr>
          </a:p>
          <a:p>
            <a:pPr marL="457200" lvl="0" indent="-228600">
              <a:spcBef>
                <a:spcPts val="0"/>
              </a:spcBef>
              <a:buClr>
                <a:schemeClr val="dk1"/>
              </a:buClr>
            </a:pPr>
            <a:r>
              <a:rPr lang="en">
                <a:solidFill>
                  <a:schemeClr val="dk1"/>
                </a:solidFill>
              </a:rPr>
              <a:t>Round trip analysis versus local processing, image vision.</a:t>
            </a:r>
          </a:p>
          <a:p>
            <a:pPr marL="457200" lvl="0" indent="-228600">
              <a:spcBef>
                <a:spcPts val="0"/>
              </a:spcBef>
              <a:buClr>
                <a:schemeClr val="dk1"/>
              </a:buClr>
            </a:pPr>
            <a:r>
              <a:rPr lang="en">
                <a:solidFill>
                  <a:schemeClr val="dk1"/>
                </a:solidFill>
              </a:rPr>
              <a:t>Any of the back port library .</a:t>
            </a:r>
          </a:p>
          <a:p>
            <a:pPr marL="457200" lvl="0" indent="-228600">
              <a:spcBef>
                <a:spcPts val="0"/>
              </a:spcBef>
              <a:buClr>
                <a:schemeClr val="dk1"/>
              </a:buClr>
            </a:pPr>
            <a:r>
              <a:rPr lang="en">
                <a:solidFill>
                  <a:schemeClr val="dk1"/>
                </a:solidFill>
              </a:rPr>
              <a:t>Cert security lists.</a:t>
            </a:r>
          </a:p>
          <a:p>
            <a:pPr lvl="0">
              <a:spcBef>
                <a:spcPts val="0"/>
              </a:spcBef>
              <a:buNone/>
            </a:pPr>
            <a:endParaRPr sz="1400"/>
          </a:p>
          <a:p>
            <a:pPr lvl="0">
              <a:spcBef>
                <a:spcPts val="0"/>
              </a:spcBef>
              <a:buNone/>
            </a:pPr>
            <a:endParaRPr/>
          </a:p>
        </p:txBody>
      </p:sp>
    </p:spTree>
    <p:extLst>
      <p:ext uri="{BB962C8B-B14F-4D97-AF65-F5344CB8AC3E}">
        <p14:creationId xmlns:p14="http://schemas.microsoft.com/office/powerpoint/2010/main" val="24103162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Shape 8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0" name="Shape 9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b="1"/>
              <a:t>Straight up substitution</a:t>
            </a:r>
          </a:p>
          <a:p>
            <a:pPr lvl="0">
              <a:spcBef>
                <a:spcPts val="0"/>
              </a:spcBef>
              <a:buNone/>
            </a:pPr>
            <a:r>
              <a:rPr lang="en"/>
              <a:t/>
            </a:r>
            <a:br>
              <a:rPr lang="en"/>
            </a:br>
            <a:r>
              <a:rPr lang="en"/>
              <a:t>This is the substitution approach which is the basic approach for the system.</a:t>
            </a:r>
          </a:p>
          <a:p>
            <a:pPr lvl="0">
              <a:spcBef>
                <a:spcPts val="0"/>
              </a:spcBef>
              <a:buNone/>
            </a:pPr>
            <a:r>
              <a:rPr lang="en"/>
              <a:t>This involves examination of strongly typed interfaces.</a:t>
            </a:r>
          </a:p>
          <a:p>
            <a:pPr lvl="0">
              <a:spcBef>
                <a:spcPts val="0"/>
              </a:spcBef>
              <a:buNone/>
            </a:pPr>
            <a:endParaRPr/>
          </a:p>
          <a:p>
            <a:pPr lvl="0">
              <a:spcBef>
                <a:spcPts val="0"/>
              </a:spcBef>
              <a:buNone/>
            </a:pPr>
            <a:r>
              <a:rPr lang="en"/>
              <a:t>The weakness in this approach is due to:</a:t>
            </a:r>
          </a:p>
          <a:p>
            <a:pPr marL="457200" lvl="0" indent="-228600" rtl="0">
              <a:spcBef>
                <a:spcPts val="0"/>
              </a:spcBef>
            </a:pPr>
            <a:r>
              <a:rPr lang="en"/>
              <a:t>Brittle interfaces </a:t>
            </a:r>
          </a:p>
          <a:p>
            <a:pPr marL="914400" lvl="1" indent="-228600" rtl="0">
              <a:spcBef>
                <a:spcPts val="0"/>
              </a:spcBef>
            </a:pPr>
            <a:r>
              <a:rPr lang="en"/>
              <a:t>Typically specified with lower level abstractions</a:t>
            </a:r>
          </a:p>
          <a:p>
            <a:pPr marL="914400" lvl="1" indent="-228600" rtl="0">
              <a:spcBef>
                <a:spcPts val="0"/>
              </a:spcBef>
            </a:pPr>
            <a:r>
              <a:rPr lang="en"/>
              <a:t>Unclear mappings of representation, </a:t>
            </a:r>
          </a:p>
          <a:p>
            <a:pPr marL="1371600" lvl="2" indent="-228600" rtl="0">
              <a:spcBef>
                <a:spcPts val="0"/>
              </a:spcBef>
            </a:pPr>
            <a:r>
              <a:rPr lang="en"/>
              <a:t>E.g. system A’s properties are represented by a dictionary.</a:t>
            </a:r>
          </a:p>
          <a:p>
            <a:pPr marL="457200" lvl="0" indent="-228600" rtl="0">
              <a:spcBef>
                <a:spcPts val="0"/>
              </a:spcBef>
            </a:pPr>
            <a:r>
              <a:rPr lang="en"/>
              <a:t>Overly specific specifications (trie can help)</a:t>
            </a:r>
          </a:p>
          <a:p>
            <a:pPr marL="914400" lvl="1" indent="-228600" rtl="0">
              <a:spcBef>
                <a:spcPts val="0"/>
              </a:spcBef>
            </a:pPr>
            <a:r>
              <a:rPr lang="en"/>
              <a:t>ontology problems </a:t>
            </a:r>
          </a:p>
          <a:p>
            <a:pPr marL="914400" lvl="1" indent="-228600" rtl="0">
              <a:spcBef>
                <a:spcPts val="0"/>
              </a:spcBef>
            </a:pPr>
            <a:r>
              <a:rPr lang="en"/>
              <a:t>unhelpful hierarchies </a:t>
            </a:r>
          </a:p>
          <a:p>
            <a:pPr marL="914400" lvl="1" indent="-228600" rtl="0">
              <a:spcBef>
                <a:spcPts val="0"/>
              </a:spcBef>
            </a:pPr>
            <a:r>
              <a:rPr lang="en"/>
              <a:t>single tree ontology</a:t>
            </a:r>
            <a:br>
              <a:rPr lang="en"/>
            </a:br>
            <a:endParaRPr lang="en"/>
          </a:p>
        </p:txBody>
      </p:sp>
    </p:spTree>
    <p:extLst>
      <p:ext uri="{BB962C8B-B14F-4D97-AF65-F5344CB8AC3E}">
        <p14:creationId xmlns:p14="http://schemas.microsoft.com/office/powerpoint/2010/main" val="3770841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9" name="Shape 2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Modelling the ecosystem</a:t>
            </a:r>
          </a:p>
          <a:p>
            <a:pPr marL="457200" lvl="0" indent="-228600" rtl="0">
              <a:spcBef>
                <a:spcPts val="0"/>
              </a:spcBef>
              <a:buChar char="●"/>
            </a:pPr>
            <a:r>
              <a:rPr lang="en"/>
              <a:t>What is the ecosystem?</a:t>
            </a:r>
          </a:p>
          <a:p>
            <a:pPr lvl="0" rtl="0">
              <a:spcBef>
                <a:spcPts val="0"/>
              </a:spcBef>
              <a:buNone/>
            </a:pPr>
            <a:r>
              <a:rPr lang="en">
                <a:solidFill>
                  <a:schemeClr val="dk1"/>
                </a:solidFill>
              </a:rPr>
              <a:t>The ecosystem consists of the environment and the mission goals and objectives.</a:t>
            </a:r>
          </a:p>
          <a:p>
            <a:pPr lvl="0">
              <a:spcBef>
                <a:spcPts val="0"/>
              </a:spcBef>
              <a:buNone/>
            </a:pPr>
            <a:endParaRPr/>
          </a:p>
          <a:p>
            <a:pPr marL="457200" lvl="0" indent="-228600" rtl="0">
              <a:spcBef>
                <a:spcPts val="0"/>
              </a:spcBef>
              <a:buChar char="●"/>
            </a:pPr>
            <a:r>
              <a:rPr lang="en"/>
              <a:t>Why is the ecosystem important?</a:t>
            </a:r>
          </a:p>
          <a:p>
            <a:pPr lvl="0" rtl="0">
              <a:spcBef>
                <a:spcPts val="0"/>
              </a:spcBef>
              <a:buNone/>
            </a:pPr>
            <a:r>
              <a:rPr lang="en">
                <a:solidFill>
                  <a:schemeClr val="dk1"/>
                </a:solidFill>
              </a:rPr>
              <a:t>The ecosystem is symmetric to the constructed system.</a:t>
            </a:r>
          </a:p>
          <a:p>
            <a:pPr lvl="0" rtl="0">
              <a:spcBef>
                <a:spcPts val="0"/>
              </a:spcBef>
              <a:buNone/>
            </a:pPr>
            <a:r>
              <a:rPr lang="en">
                <a:solidFill>
                  <a:schemeClr val="dk1"/>
                </a:solidFill>
              </a:rPr>
              <a:t>The ecosystem issues a set of challenges to which the constructed system responds.</a:t>
            </a:r>
          </a:p>
          <a:p>
            <a:pPr lvl="0" rtl="0">
              <a:spcBef>
                <a:spcPts val="0"/>
              </a:spcBef>
              <a:buNone/>
            </a:pPr>
            <a:r>
              <a:rPr lang="en">
                <a:solidFill>
                  <a:schemeClr val="dk1"/>
                </a:solidFill>
              </a:rPr>
              <a:t>We generate a set of specifications from the ecosystem models.</a:t>
            </a:r>
          </a:p>
          <a:p>
            <a:pPr lvl="0" rtl="0">
              <a:spcBef>
                <a:spcPts val="0"/>
              </a:spcBef>
              <a:buNone/>
            </a:pPr>
            <a:endParaRPr/>
          </a:p>
          <a:p>
            <a:pPr marL="457200" lvl="0" indent="-228600" rtl="0">
              <a:spcBef>
                <a:spcPts val="0"/>
              </a:spcBef>
              <a:buChar char="●"/>
            </a:pPr>
            <a:r>
              <a:rPr lang="en"/>
              <a:t>What have we done to model the ecosystem?</a:t>
            </a:r>
          </a:p>
          <a:p>
            <a:pPr marL="457200" lvl="0" indent="-228600" rtl="0">
              <a:spcBef>
                <a:spcPts val="0"/>
              </a:spcBef>
              <a:buChar char="●"/>
            </a:pPr>
            <a:r>
              <a:rPr lang="en"/>
              <a:t>What next?</a:t>
            </a:r>
          </a:p>
          <a:p>
            <a:pPr lvl="0" rtl="0">
              <a:spcBef>
                <a:spcPts val="0"/>
              </a:spcBef>
              <a:buNone/>
            </a:pPr>
            <a:r>
              <a:rPr lang="en"/>
              <a:t>These two points are covered in the next slide.</a:t>
            </a:r>
          </a:p>
          <a:p>
            <a:pPr lvl="0" rtl="0">
              <a:spcBef>
                <a:spcPts val="0"/>
              </a:spcBef>
              <a:buNone/>
            </a:pPr>
            <a:endParaRPr/>
          </a:p>
          <a:p>
            <a:pPr lvl="0">
              <a:spcBef>
                <a:spcPts val="0"/>
              </a:spcBef>
              <a:buNone/>
            </a:pPr>
            <a:endParaRPr/>
          </a:p>
        </p:txBody>
      </p:sp>
    </p:spTree>
    <p:extLst>
      <p:ext uri="{BB962C8B-B14F-4D97-AF65-F5344CB8AC3E}">
        <p14:creationId xmlns:p14="http://schemas.microsoft.com/office/powerpoint/2010/main" val="23471830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Shape 9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6" name="Shape 9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b="1"/>
              <a:t>configurable-system</a:t>
            </a:r>
            <a:r>
              <a:rPr lang="en"/>
              <a:t/>
            </a:r>
            <a:br>
              <a:rPr lang="en"/>
            </a:br>
            <a:r>
              <a:rPr lang="en"/>
              <a:t/>
            </a:r>
            <a:br>
              <a:rPr lang="en"/>
            </a:br>
            <a:r>
              <a:rPr lang="en"/>
              <a:t>This is an approach where the adaptation stressors were profoundly anticipated.</a:t>
            </a:r>
          </a:p>
          <a:p>
            <a:pPr lvl="0">
              <a:spcBef>
                <a:spcPts val="0"/>
              </a:spcBef>
              <a:buNone/>
            </a:pPr>
            <a:r>
              <a:rPr lang="en"/>
              <a:t>This is the approach taken in the AMMO project.</a:t>
            </a:r>
          </a:p>
          <a:p>
            <a:pPr lvl="0">
              <a:spcBef>
                <a:spcPts val="0"/>
              </a:spcBef>
              <a:buNone/>
            </a:pPr>
            <a:r>
              <a:rPr lang="en"/>
              <a:t>The difficulty here is that not all dimensions for adaptation are included.</a:t>
            </a:r>
          </a:p>
          <a:p>
            <a:pPr lvl="0">
              <a:spcBef>
                <a:spcPts val="0"/>
              </a:spcBef>
              <a:buNone/>
            </a:pPr>
            <a:r>
              <a:rPr lang="en"/>
              <a:t>There is incidental overhead associated with middleware.</a:t>
            </a:r>
          </a:p>
          <a:p>
            <a:pPr lvl="0">
              <a:spcBef>
                <a:spcPts val="0"/>
              </a:spcBef>
              <a:buNone/>
            </a:pPr>
            <a:r>
              <a:rPr lang="en" u="sng">
                <a:solidFill>
                  <a:schemeClr val="hlink"/>
                </a:solidFill>
                <a:hlinkClick r:id="rId3"/>
              </a:rPr>
              <a:t>http://www.dre.vanderbilt.edu/~schmidt/PDF/MW-Spl.pdf</a:t>
            </a:r>
          </a:p>
          <a:p>
            <a:pPr lvl="0">
              <a:spcBef>
                <a:spcPts val="0"/>
              </a:spcBef>
              <a:buNone/>
            </a:pPr>
            <a:r>
              <a:rPr lang="en"/>
              <a:t>Sometimes carefully constructed middleware can surpass that of custom applications but in the short run there are usually performance issues.</a:t>
            </a:r>
          </a:p>
          <a:p>
            <a:pPr lvl="0">
              <a:spcBef>
                <a:spcPts val="0"/>
              </a:spcBef>
              <a:buNone/>
            </a:pPr>
            <a:r>
              <a:rPr lang="en"/>
              <a:t>C-compilers now routinely beat all but the most carefully written assembly-language.</a:t>
            </a:r>
          </a:p>
          <a:p>
            <a:pPr lvl="0">
              <a:spcBef>
                <a:spcPts val="0"/>
              </a:spcBef>
              <a:buNone/>
            </a:pPr>
            <a:r>
              <a:rPr lang="en"/>
              <a:t>Maybe we should be investigating middleware-optimization?</a:t>
            </a:r>
          </a:p>
          <a:p>
            <a:pPr lvl="0" rtl="0">
              <a:spcBef>
                <a:spcPts val="0"/>
              </a:spcBef>
              <a:buNone/>
            </a:pPr>
            <a:r>
              <a:rPr lang="en"/>
              <a:t/>
            </a:r>
            <a:br>
              <a:rPr lang="en"/>
            </a:br>
            <a:endParaRPr lang="en"/>
          </a:p>
        </p:txBody>
      </p:sp>
    </p:spTree>
    <p:extLst>
      <p:ext uri="{BB962C8B-B14F-4D97-AF65-F5344CB8AC3E}">
        <p14:creationId xmlns:p14="http://schemas.microsoft.com/office/powerpoint/2010/main" val="7847868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Shape 9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2" name="Shape 9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b="1"/>
              <a:t>negotiated-interfaces or goal-directed-interface</a:t>
            </a:r>
          </a:p>
          <a:p>
            <a:pPr lvl="0">
              <a:spcBef>
                <a:spcPts val="0"/>
              </a:spcBef>
              <a:buNone/>
            </a:pPr>
            <a:endParaRPr/>
          </a:p>
          <a:p>
            <a:pPr lvl="0">
              <a:spcBef>
                <a:spcPts val="0"/>
              </a:spcBef>
              <a:buNone/>
            </a:pPr>
            <a:r>
              <a:rPr lang="en"/>
              <a:t>When DFUs are required to interact but their interface specification are incompatible.</a:t>
            </a:r>
          </a:p>
          <a:p>
            <a:pPr lvl="0">
              <a:spcBef>
                <a:spcPts val="0"/>
              </a:spcBef>
              <a:buNone/>
            </a:pPr>
            <a:r>
              <a:rPr lang="en"/>
              <a:t>This will typically be the result of applying the knapsack approach at a functional level rather than at the strongly typed programming interface.</a:t>
            </a:r>
          </a:p>
          <a:p>
            <a:pPr lvl="0">
              <a:spcBef>
                <a:spcPts val="0"/>
              </a:spcBef>
              <a:buNone/>
            </a:pPr>
            <a:r>
              <a:rPr lang="en" u="sng">
                <a:solidFill>
                  <a:schemeClr val="hlink"/>
                </a:solidFill>
                <a:hlinkClick r:id="rId3"/>
              </a:rPr>
              <a:t>https://vimeo.com/71278954#t=834s</a:t>
            </a:r>
          </a:p>
          <a:p>
            <a:pPr lvl="0">
              <a:spcBef>
                <a:spcPts val="0"/>
              </a:spcBef>
              <a:buNone/>
            </a:pPr>
            <a:endParaRPr/>
          </a:p>
          <a:p>
            <a:pPr lvl="0">
              <a:spcBef>
                <a:spcPts val="0"/>
              </a:spcBef>
              <a:buNone/>
            </a:pPr>
            <a:r>
              <a:rPr lang="en"/>
              <a:t>Man-Computer Symbiosis: 5.4</a:t>
            </a:r>
          </a:p>
          <a:p>
            <a:pPr lvl="0">
              <a:spcBef>
                <a:spcPts val="0"/>
              </a:spcBef>
              <a:buNone/>
            </a:pPr>
            <a:r>
              <a:rPr lang="en" u="sng">
                <a:solidFill>
                  <a:schemeClr val="hlink"/>
                </a:solidFill>
                <a:hlinkClick r:id="rId4"/>
              </a:rPr>
              <a:t>http://groups.csail.mit.edu/medg/people/psz/Licklider.html</a:t>
            </a:r>
          </a:p>
          <a:p>
            <a:pPr lvl="0">
              <a:spcBef>
                <a:spcPts val="0"/>
              </a:spcBef>
              <a:buNone/>
            </a:pPr>
            <a:r>
              <a:rPr lang="en"/>
              <a:t>“Computer instruction through specification of goals is being approached along two paths. </a:t>
            </a:r>
          </a:p>
          <a:p>
            <a:pPr lvl="0">
              <a:spcBef>
                <a:spcPts val="0"/>
              </a:spcBef>
              <a:buNone/>
            </a:pPr>
            <a:r>
              <a:rPr lang="en"/>
              <a:t>The first involves problem-solving, hill-climbing, self-organizing programs. </a:t>
            </a:r>
          </a:p>
          <a:p>
            <a:pPr lvl="0">
              <a:spcBef>
                <a:spcPts val="0"/>
              </a:spcBef>
              <a:buNone/>
            </a:pPr>
            <a:r>
              <a:rPr lang="en"/>
              <a:t>The second involves real-time concatenation of preprogrammed segments and </a:t>
            </a:r>
          </a:p>
          <a:p>
            <a:pPr lvl="0">
              <a:spcBef>
                <a:spcPts val="0"/>
              </a:spcBef>
              <a:buNone/>
            </a:pPr>
            <a:r>
              <a:rPr lang="en"/>
              <a:t>closed subroutines which the human operator can designate and call into action simply by name.”</a:t>
            </a:r>
          </a:p>
          <a:p>
            <a:pPr lvl="0">
              <a:spcBef>
                <a:spcPts val="0"/>
              </a:spcBef>
              <a:buNone/>
            </a:pPr>
            <a:endParaRPr/>
          </a:p>
          <a:p>
            <a:pPr lvl="0">
              <a:spcBef>
                <a:spcPts val="0"/>
              </a:spcBef>
              <a:buNone/>
            </a:pPr>
            <a:r>
              <a:rPr lang="en"/>
              <a:t>Consider FACE</a:t>
            </a:r>
          </a:p>
          <a:p>
            <a:pPr lvl="0" rtl="0">
              <a:spcBef>
                <a:spcPts val="0"/>
              </a:spcBef>
              <a:buNone/>
            </a:pPr>
            <a:r>
              <a:rPr lang="en"/>
              <a:t/>
            </a:r>
            <a:br>
              <a:rPr lang="en"/>
            </a:br>
            <a:endParaRPr lang="en"/>
          </a:p>
        </p:txBody>
      </p:sp>
    </p:spTree>
    <p:extLst>
      <p:ext uri="{BB962C8B-B14F-4D97-AF65-F5344CB8AC3E}">
        <p14:creationId xmlns:p14="http://schemas.microsoft.com/office/powerpoint/2010/main" val="20146193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Shape 9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8" name="Shape 9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b="1"/>
              <a:t>blended-behavior</a:t>
            </a:r>
            <a:r>
              <a:rPr lang="en"/>
              <a:t/>
            </a:r>
            <a:br>
              <a:rPr lang="en"/>
            </a:br>
            <a:r>
              <a:rPr lang="en"/>
              <a:t/>
            </a:r>
            <a:br>
              <a:rPr lang="en"/>
            </a:br>
            <a:r>
              <a:rPr lang="en"/>
              <a:t>When compositions of DFUs are capable of providing a required blended-functionality.</a:t>
            </a:r>
          </a:p>
          <a:p>
            <a:pPr lvl="0" rtl="0">
              <a:spcBef>
                <a:spcPts val="0"/>
              </a:spcBef>
              <a:buNone/>
            </a:pPr>
            <a:r>
              <a:rPr lang="en"/>
              <a:t/>
            </a:r>
            <a:br>
              <a:rPr lang="en"/>
            </a:br>
            <a:r>
              <a:rPr lang="en"/>
              <a:t>If the DFUs have incompatible interfaces this may trigger a negotiated-interface adaptation.</a:t>
            </a:r>
          </a:p>
        </p:txBody>
      </p:sp>
    </p:spTree>
    <p:extLst>
      <p:ext uri="{BB962C8B-B14F-4D97-AF65-F5344CB8AC3E}">
        <p14:creationId xmlns:p14="http://schemas.microsoft.com/office/powerpoint/2010/main" val="25930502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Shape 9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4" name="Shape 9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b="1"/>
              <a:t>emergent-behavior</a:t>
            </a:r>
            <a:r>
              <a:rPr lang="en"/>
              <a:t/>
            </a:r>
            <a:br>
              <a:rPr lang="en"/>
            </a:br>
            <a:r>
              <a:rPr lang="en"/>
              <a:t/>
            </a:r>
            <a:br>
              <a:rPr lang="en"/>
            </a:br>
            <a:r>
              <a:rPr lang="en"/>
              <a:t>When compositions of DFUs are capable of providing a required non-obvious functionality.</a:t>
            </a:r>
          </a:p>
          <a:p>
            <a:pPr lvl="0">
              <a:spcBef>
                <a:spcPts val="0"/>
              </a:spcBef>
              <a:buNone/>
            </a:pPr>
            <a:r>
              <a:rPr lang="en"/>
              <a:t>While these are not automatically discovered they can be formally specified as can their application environment.</a:t>
            </a:r>
          </a:p>
          <a:p>
            <a:pPr lvl="0">
              <a:spcBef>
                <a:spcPts val="0"/>
              </a:spcBef>
              <a:buNone/>
            </a:pPr>
            <a:endParaRPr/>
          </a:p>
          <a:p>
            <a:pPr lvl="0">
              <a:spcBef>
                <a:spcPts val="0"/>
              </a:spcBef>
              <a:buNone/>
            </a:pPr>
            <a:r>
              <a:rPr lang="en"/>
              <a:t>Usually unplanned+non-obvious or emergent behavior is a bug but occasionally it will produce a favorable, typically dynamic, behavior.</a:t>
            </a:r>
          </a:p>
          <a:p>
            <a:pPr lvl="0">
              <a:spcBef>
                <a:spcPts val="0"/>
              </a:spcBef>
              <a:buNone/>
            </a:pPr>
            <a:r>
              <a:rPr lang="en"/>
              <a:t>When favorable emergent-behaviors are identified they should be recorded, and they frequently are. </a:t>
            </a:r>
          </a:p>
          <a:p>
            <a:pPr lvl="0">
              <a:spcBef>
                <a:spcPts val="0"/>
              </a:spcBef>
              <a:buNone/>
            </a:pPr>
            <a:r>
              <a:rPr lang="en"/>
              <a:t>They are patented, compiled (as design patterns) or formally proven as theories, the discovery or invention of these systems constitute progress in a domain.</a:t>
            </a:r>
          </a:p>
          <a:p>
            <a:pPr marL="457200" lvl="0" indent="-228600" rtl="0">
              <a:spcBef>
                <a:spcPts val="0"/>
              </a:spcBef>
              <a:buChar char="●"/>
            </a:pPr>
            <a:r>
              <a:rPr lang="en"/>
              <a:t>Factory pattern</a:t>
            </a:r>
          </a:p>
          <a:p>
            <a:pPr marL="457200" lvl="0" indent="-228600" rtl="0">
              <a:spcBef>
                <a:spcPts val="0"/>
              </a:spcBef>
              <a:buChar char="●"/>
            </a:pPr>
            <a:r>
              <a:rPr lang="en"/>
              <a:t>Proactor pattern</a:t>
            </a:r>
          </a:p>
          <a:p>
            <a:pPr marL="457200" lvl="0" indent="-228600" rtl="0">
              <a:spcBef>
                <a:spcPts val="0"/>
              </a:spcBef>
              <a:buChar char="●"/>
            </a:pPr>
            <a:r>
              <a:rPr lang="en"/>
              <a:t>Inversion of control for reusable modules</a:t>
            </a:r>
          </a:p>
          <a:p>
            <a:pPr marL="457200" lvl="0" indent="-228600">
              <a:spcBef>
                <a:spcPts val="0"/>
              </a:spcBef>
              <a:buChar char="●"/>
            </a:pPr>
            <a:r>
              <a:rPr lang="en"/>
              <a:t>etc.</a:t>
            </a:r>
          </a:p>
          <a:p>
            <a:pPr lvl="0">
              <a:spcBef>
                <a:spcPts val="0"/>
              </a:spcBef>
              <a:buNone/>
            </a:pPr>
            <a:endParaRPr/>
          </a:p>
          <a:p>
            <a:pPr lvl="0">
              <a:spcBef>
                <a:spcPts val="0"/>
              </a:spcBef>
              <a:buNone/>
            </a:pPr>
            <a:r>
              <a:rPr lang="en" b="1"/>
              <a:t>Bluetooth Bug for BLE:</a:t>
            </a:r>
          </a:p>
          <a:p>
            <a:pPr lvl="0">
              <a:spcBef>
                <a:spcPts val="0"/>
              </a:spcBef>
              <a:buNone/>
            </a:pPr>
            <a:r>
              <a:rPr lang="en"/>
              <a:t>http://www.androidpolice.com/2014/05/20/bug-watch-bluetooth-will-begin-crashing-after-encountering-too-many-ble-devices-affects-kitkat-4-4-and-jelly-bean-4-3/</a:t>
            </a:r>
          </a:p>
          <a:p>
            <a:pPr lvl="0">
              <a:spcBef>
                <a:spcPts val="0"/>
              </a:spcBef>
              <a:buNone/>
            </a:pPr>
            <a:endParaRPr/>
          </a:p>
          <a:p>
            <a:pPr lvl="0">
              <a:spcBef>
                <a:spcPts val="0"/>
              </a:spcBef>
              <a:buNone/>
            </a:pPr>
            <a:r>
              <a:rPr lang="en" b="1"/>
              <a:t>SDCard permission</a:t>
            </a:r>
          </a:p>
          <a:p>
            <a:pPr lvl="0">
              <a:spcBef>
                <a:spcPts val="0"/>
              </a:spcBef>
              <a:buNone/>
            </a:pPr>
            <a:endParaRPr/>
          </a:p>
          <a:p>
            <a:pPr lvl="0">
              <a:spcBef>
                <a:spcPts val="0"/>
              </a:spcBef>
              <a:buNone/>
            </a:pPr>
            <a:r>
              <a:rPr lang="en"/>
              <a:t>Prior to Android 4.4 KitKat, applications, only needed an all-or-nothing  permission to access the external SD card.</a:t>
            </a:r>
          </a:p>
          <a:p>
            <a:pPr lvl="0">
              <a:spcBef>
                <a:spcPts val="0"/>
              </a:spcBef>
              <a:buNone/>
            </a:pPr>
            <a:r>
              <a:rPr lang="en"/>
              <a:t>That permission included read and write to any area on removable storage, SDCard.</a:t>
            </a:r>
          </a:p>
          <a:p>
            <a:pPr lvl="0">
              <a:spcBef>
                <a:spcPts val="0"/>
              </a:spcBef>
              <a:buNone/>
            </a:pPr>
            <a:r>
              <a:rPr lang="en"/>
              <a:t>This included the system folders like DCIM, Alarms, etc. </a:t>
            </a:r>
          </a:p>
          <a:p>
            <a:pPr lvl="0">
              <a:spcBef>
                <a:spcPts val="0"/>
              </a:spcBef>
              <a:buNone/>
            </a:pPr>
            <a:r>
              <a:rPr lang="en"/>
              <a:t>Now third-party applications can only write to files and folders that they have created or own.</a:t>
            </a:r>
          </a:p>
          <a:p>
            <a:pPr lvl="0">
              <a:spcBef>
                <a:spcPts val="0"/>
              </a:spcBef>
              <a:buNone/>
            </a:pPr>
            <a:r>
              <a:rPr lang="en" u="sng">
                <a:solidFill>
                  <a:schemeClr val="hlink"/>
                </a:solidFill>
                <a:hlinkClick r:id="rId3"/>
              </a:rPr>
              <a:t>http://technofaq.org/posts/2014/04/fixing-external-sd-card-write-issue-on-android-kitkat/</a:t>
            </a:r>
          </a:p>
          <a:p>
            <a:pPr lvl="0">
              <a:spcBef>
                <a:spcPts val="0"/>
              </a:spcBef>
              <a:buNone/>
            </a:pPr>
            <a:r>
              <a:rPr lang="en"/>
              <a:t>This opens another issue with apk’s which expect to be able to communicate using this mechanism.</a:t>
            </a:r>
          </a:p>
          <a:p>
            <a:pPr lvl="0">
              <a:spcBef>
                <a:spcPts val="0"/>
              </a:spcBef>
              <a:buNone/>
            </a:pPr>
            <a:endParaRPr/>
          </a:p>
          <a:p>
            <a:pPr lvl="0">
              <a:spcBef>
                <a:spcPts val="0"/>
              </a:spcBef>
              <a:buNone/>
            </a:pPr>
            <a:endParaRPr/>
          </a:p>
          <a:p>
            <a:pPr lvl="0">
              <a:spcBef>
                <a:spcPts val="0"/>
              </a:spcBef>
              <a:buNone/>
            </a:pPr>
            <a:r>
              <a:rPr lang="en" b="1"/>
              <a:t>resource-permission changes</a:t>
            </a:r>
          </a:p>
          <a:p>
            <a:pPr lvl="0">
              <a:spcBef>
                <a:spcPts val="0"/>
              </a:spcBef>
              <a:buNone/>
            </a:pPr>
            <a:r>
              <a:rPr lang="en"/>
              <a:t/>
            </a:r>
            <a:br>
              <a:rPr lang="en"/>
            </a:br>
            <a:r>
              <a:rPr lang="en"/>
              <a:t>The Android permission system is problematic for a number of reasons.</a:t>
            </a:r>
          </a:p>
          <a:p>
            <a:pPr lvl="0">
              <a:spcBef>
                <a:spcPts val="0"/>
              </a:spcBef>
              <a:buNone/>
            </a:pPr>
            <a:r>
              <a:rPr lang="en"/>
              <a:t>They started with a coarse all-or-nothing model.</a:t>
            </a:r>
          </a:p>
          <a:p>
            <a:pPr lvl="0">
              <a:spcBef>
                <a:spcPts val="0"/>
              </a:spcBef>
              <a:buNone/>
            </a:pPr>
            <a:r>
              <a:rPr lang="en" u="sng">
                <a:solidFill>
                  <a:schemeClr val="hlink"/>
                </a:solidFill>
                <a:hlinkClick r:id="rId4"/>
              </a:rPr>
              <a:t>http://www.howtogeek.com/177904/androids-permissions-system-is-broken-and-google-just-made-it-worse/</a:t>
            </a:r>
          </a:p>
          <a:p>
            <a:pPr lvl="0">
              <a:spcBef>
                <a:spcPts val="0"/>
              </a:spcBef>
              <a:buNone/>
            </a:pPr>
            <a:r>
              <a:rPr lang="en"/>
              <a:t>This was improved upon by a more a-la-carte approach.</a:t>
            </a:r>
          </a:p>
          <a:p>
            <a:pPr lvl="0">
              <a:spcBef>
                <a:spcPts val="0"/>
              </a:spcBef>
              <a:buNone/>
            </a:pPr>
            <a:r>
              <a:rPr lang="en" u="sng">
                <a:solidFill>
                  <a:schemeClr val="hlink"/>
                </a:solidFill>
                <a:hlinkClick r:id="rId5"/>
              </a:rPr>
              <a:t>https://fpf.org/2015/06/23/android-m-and-privacy-giving-users-control-over-app-permissions/</a:t>
            </a:r>
          </a:p>
          <a:p>
            <a:pPr lvl="0">
              <a:spcBef>
                <a:spcPts val="0"/>
              </a:spcBef>
              <a:buNone/>
            </a:pPr>
            <a:r>
              <a:rPr lang="en"/>
              <a:t>But some permissions are granted without asking at all.</a:t>
            </a:r>
          </a:p>
          <a:p>
            <a:pPr lvl="0">
              <a:spcBef>
                <a:spcPts val="0"/>
              </a:spcBef>
              <a:buNone/>
            </a:pPr>
            <a:r>
              <a:rPr lang="en" u="sng">
                <a:solidFill>
                  <a:schemeClr val="hlink"/>
                </a:solidFill>
                <a:hlinkClick r:id="rId6"/>
              </a:rPr>
              <a:t>http://www.routercheck.com/2016/02/09/its-time-to-demand-accountability-of-android-apps-permissions/</a:t>
            </a:r>
          </a:p>
          <a:p>
            <a:pPr lvl="0">
              <a:spcBef>
                <a:spcPts val="0"/>
              </a:spcBef>
              <a:buNone/>
            </a:pPr>
            <a:r>
              <a:rPr lang="en" u="sng">
                <a:solidFill>
                  <a:schemeClr val="hlink"/>
                </a:solidFill>
                <a:hlinkClick r:id="rId7"/>
              </a:rPr>
              <a:t>http://www.routercheck.com/android-permissions/</a:t>
            </a:r>
          </a:p>
          <a:p>
            <a:pPr lvl="0">
              <a:spcBef>
                <a:spcPts val="0"/>
              </a:spcBef>
              <a:buNone/>
            </a:pPr>
            <a:endParaRPr/>
          </a:p>
          <a:p>
            <a:pPr lvl="0">
              <a:spcBef>
                <a:spcPts val="0"/>
              </a:spcBef>
              <a:buNone/>
            </a:pPr>
            <a:r>
              <a:rPr lang="en"/>
              <a:t>In order to get granular permissions the multi-permission-apk could be decomposed into </a:t>
            </a:r>
          </a:p>
          <a:p>
            <a:pPr lvl="0">
              <a:spcBef>
                <a:spcPts val="0"/>
              </a:spcBef>
              <a:buNone/>
            </a:pPr>
            <a:r>
              <a:rPr lang="en"/>
              <a:t>individual apks (the original android model) or specific apks composed of only the relevant DFU.</a:t>
            </a:r>
          </a:p>
          <a:p>
            <a:pPr lvl="0">
              <a:spcBef>
                <a:spcPts val="0"/>
              </a:spcBef>
              <a:buNone/>
            </a:pPr>
            <a:r>
              <a:rPr lang="en"/>
              <a:t>Now with finer grain control over permission these can be configured during provisioning.</a:t>
            </a:r>
          </a:p>
          <a:p>
            <a:pPr lvl="0">
              <a:spcBef>
                <a:spcPts val="0"/>
              </a:spcBef>
              <a:buNone/>
            </a:pPr>
            <a:endParaRPr/>
          </a:p>
          <a:p>
            <a:pPr lvl="0">
              <a:spcBef>
                <a:spcPts val="0"/>
              </a:spcBef>
              <a:buNone/>
            </a:pPr>
            <a:endParaRPr/>
          </a:p>
          <a:p>
            <a:pPr lvl="0">
              <a:spcBef>
                <a:spcPts val="0"/>
              </a:spcBef>
              <a:buNone/>
            </a:pPr>
            <a:endParaRPr/>
          </a:p>
          <a:p>
            <a:pPr lvl="0">
              <a:spcBef>
                <a:spcPts val="0"/>
              </a:spcBef>
              <a:buNone/>
            </a:pPr>
            <a:endParaRPr/>
          </a:p>
          <a:p>
            <a:pPr lvl="0" rtl="0">
              <a:spcBef>
                <a:spcPts val="0"/>
              </a:spcBef>
              <a:buNone/>
            </a:pPr>
            <a:endParaRPr/>
          </a:p>
        </p:txBody>
      </p:sp>
    </p:spTree>
    <p:extLst>
      <p:ext uri="{BB962C8B-B14F-4D97-AF65-F5344CB8AC3E}">
        <p14:creationId xmlns:p14="http://schemas.microsoft.com/office/powerpoint/2010/main" val="2347664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Modelling the ecosystem</a:t>
            </a:r>
          </a:p>
          <a:p>
            <a:pPr marL="457200" lvl="0" indent="-228600" rtl="0">
              <a:spcBef>
                <a:spcPts val="0"/>
              </a:spcBef>
              <a:buChar char="●"/>
            </a:pPr>
            <a:r>
              <a:rPr lang="en"/>
              <a:t>What is the ecosystem?</a:t>
            </a:r>
          </a:p>
          <a:p>
            <a:pPr lvl="0" rtl="0">
              <a:spcBef>
                <a:spcPts val="0"/>
              </a:spcBef>
              <a:buNone/>
            </a:pPr>
            <a:r>
              <a:rPr lang="en">
                <a:solidFill>
                  <a:schemeClr val="dk1"/>
                </a:solidFill>
              </a:rPr>
              <a:t>The ecosystem consists of the environment and the mission goals and objectives.</a:t>
            </a:r>
          </a:p>
          <a:p>
            <a:pPr lvl="0" rtl="0">
              <a:spcBef>
                <a:spcPts val="0"/>
              </a:spcBef>
              <a:buNone/>
            </a:pPr>
            <a:endParaRPr/>
          </a:p>
          <a:p>
            <a:pPr marL="457200" lvl="0" indent="-228600" rtl="0">
              <a:spcBef>
                <a:spcPts val="0"/>
              </a:spcBef>
              <a:buChar char="●"/>
            </a:pPr>
            <a:r>
              <a:rPr lang="en"/>
              <a:t>Why is the ecosystem important?</a:t>
            </a:r>
          </a:p>
          <a:p>
            <a:pPr lvl="0" rtl="0">
              <a:spcBef>
                <a:spcPts val="0"/>
              </a:spcBef>
              <a:buNone/>
            </a:pPr>
            <a:r>
              <a:rPr lang="en">
                <a:solidFill>
                  <a:schemeClr val="dk1"/>
                </a:solidFill>
              </a:rPr>
              <a:t>The ecosystem is symmetric to the constructed system.</a:t>
            </a:r>
          </a:p>
          <a:p>
            <a:pPr lvl="0" rtl="0">
              <a:spcBef>
                <a:spcPts val="0"/>
              </a:spcBef>
              <a:buNone/>
            </a:pPr>
            <a:r>
              <a:rPr lang="en">
                <a:solidFill>
                  <a:schemeClr val="dk1"/>
                </a:solidFill>
              </a:rPr>
              <a:t>The ecosystem issues a set of challenges to which the constructed system responds.</a:t>
            </a:r>
          </a:p>
          <a:p>
            <a:pPr lvl="0" rtl="0">
              <a:spcBef>
                <a:spcPts val="0"/>
              </a:spcBef>
              <a:buNone/>
            </a:pPr>
            <a:r>
              <a:rPr lang="en">
                <a:solidFill>
                  <a:schemeClr val="dk1"/>
                </a:solidFill>
              </a:rPr>
              <a:t>We generate a set of specifications from the ecosystem models.</a:t>
            </a:r>
          </a:p>
          <a:p>
            <a:pPr lvl="0" rtl="0">
              <a:spcBef>
                <a:spcPts val="0"/>
              </a:spcBef>
              <a:buNone/>
            </a:pPr>
            <a:endParaRPr/>
          </a:p>
          <a:p>
            <a:pPr marL="457200" lvl="0" indent="-228600" rtl="0">
              <a:spcBef>
                <a:spcPts val="0"/>
              </a:spcBef>
              <a:buChar char="●"/>
            </a:pPr>
            <a:r>
              <a:rPr lang="en"/>
              <a:t>What have we done to model the ecosystem?</a:t>
            </a:r>
          </a:p>
          <a:p>
            <a:pPr marL="457200" lvl="0" indent="-228600" rtl="0">
              <a:spcBef>
                <a:spcPts val="0"/>
              </a:spcBef>
              <a:buChar char="●"/>
            </a:pPr>
            <a:r>
              <a:rPr lang="en"/>
              <a:t>What next?</a:t>
            </a:r>
          </a:p>
          <a:p>
            <a:pPr lvl="0" rtl="0">
              <a:spcBef>
                <a:spcPts val="0"/>
              </a:spcBef>
              <a:buNone/>
            </a:pPr>
            <a:r>
              <a:rPr lang="en"/>
              <a:t>These two points are covered in the next slide.</a:t>
            </a:r>
          </a:p>
          <a:p>
            <a:pPr lvl="0" rtl="0">
              <a:spcBef>
                <a:spcPts val="0"/>
              </a:spcBef>
              <a:buNone/>
            </a:pPr>
            <a:endParaRPr/>
          </a:p>
          <a:p>
            <a:pPr lvl="0" rtl="0">
              <a:spcBef>
                <a:spcPts val="0"/>
              </a:spcBef>
              <a:buNone/>
            </a:pPr>
            <a:endParaRPr/>
          </a:p>
        </p:txBody>
      </p:sp>
    </p:spTree>
    <p:extLst>
      <p:ext uri="{BB962C8B-B14F-4D97-AF65-F5344CB8AC3E}">
        <p14:creationId xmlns:p14="http://schemas.microsoft.com/office/powerpoint/2010/main" val="2984900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 name="Shape 32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Modelling the ecosystem</a:t>
            </a:r>
          </a:p>
          <a:p>
            <a:pPr marL="457200" lvl="0" indent="-228600" rtl="0">
              <a:spcBef>
                <a:spcPts val="0"/>
              </a:spcBef>
              <a:buChar char="●"/>
            </a:pPr>
            <a:r>
              <a:rPr lang="en"/>
              <a:t>What is the ecosystem?</a:t>
            </a:r>
          </a:p>
          <a:p>
            <a:pPr lvl="0" rtl="0">
              <a:spcBef>
                <a:spcPts val="0"/>
              </a:spcBef>
              <a:buNone/>
            </a:pPr>
            <a:r>
              <a:rPr lang="en">
                <a:solidFill>
                  <a:schemeClr val="dk1"/>
                </a:solidFill>
              </a:rPr>
              <a:t>The ecosystem consists of the environment and the mission goals and objectives.</a:t>
            </a:r>
          </a:p>
          <a:p>
            <a:pPr lvl="0" rtl="0">
              <a:spcBef>
                <a:spcPts val="0"/>
              </a:spcBef>
              <a:buNone/>
            </a:pPr>
            <a:endParaRPr/>
          </a:p>
          <a:p>
            <a:pPr marL="457200" lvl="0" indent="-228600" rtl="0">
              <a:spcBef>
                <a:spcPts val="0"/>
              </a:spcBef>
              <a:buChar char="●"/>
            </a:pPr>
            <a:r>
              <a:rPr lang="en"/>
              <a:t>Why is the ecosystem important?</a:t>
            </a:r>
          </a:p>
          <a:p>
            <a:pPr lvl="0" rtl="0">
              <a:spcBef>
                <a:spcPts val="0"/>
              </a:spcBef>
              <a:buNone/>
            </a:pPr>
            <a:r>
              <a:rPr lang="en">
                <a:solidFill>
                  <a:schemeClr val="dk1"/>
                </a:solidFill>
              </a:rPr>
              <a:t>The ecosystem is symmetric to the constructed system.</a:t>
            </a:r>
          </a:p>
          <a:p>
            <a:pPr lvl="0" rtl="0">
              <a:spcBef>
                <a:spcPts val="0"/>
              </a:spcBef>
              <a:buNone/>
            </a:pPr>
            <a:r>
              <a:rPr lang="en">
                <a:solidFill>
                  <a:schemeClr val="dk1"/>
                </a:solidFill>
              </a:rPr>
              <a:t>The ecosystem issues a set of challenges to which the constructed system responds.</a:t>
            </a:r>
          </a:p>
          <a:p>
            <a:pPr lvl="0" rtl="0">
              <a:spcBef>
                <a:spcPts val="0"/>
              </a:spcBef>
              <a:buNone/>
            </a:pPr>
            <a:r>
              <a:rPr lang="en">
                <a:solidFill>
                  <a:schemeClr val="dk1"/>
                </a:solidFill>
              </a:rPr>
              <a:t>We generate a set of specifications from the ecosystem models.</a:t>
            </a:r>
          </a:p>
          <a:p>
            <a:pPr lvl="0" rtl="0">
              <a:spcBef>
                <a:spcPts val="0"/>
              </a:spcBef>
              <a:buNone/>
            </a:pPr>
            <a:endParaRPr/>
          </a:p>
          <a:p>
            <a:pPr marL="457200" lvl="0" indent="-228600" rtl="0">
              <a:spcBef>
                <a:spcPts val="0"/>
              </a:spcBef>
              <a:buChar char="●"/>
            </a:pPr>
            <a:r>
              <a:rPr lang="en"/>
              <a:t>What have we done to model the ecosystem?</a:t>
            </a:r>
          </a:p>
          <a:p>
            <a:pPr marL="457200" lvl="0" indent="-228600" rtl="0">
              <a:spcBef>
                <a:spcPts val="0"/>
              </a:spcBef>
              <a:buChar char="●"/>
            </a:pPr>
            <a:r>
              <a:rPr lang="en"/>
              <a:t>What next?</a:t>
            </a:r>
          </a:p>
          <a:p>
            <a:pPr lvl="0" rtl="0">
              <a:spcBef>
                <a:spcPts val="0"/>
              </a:spcBef>
              <a:buNone/>
            </a:pPr>
            <a:r>
              <a:rPr lang="en"/>
              <a:t>These two points are covered in the next slide.</a:t>
            </a:r>
          </a:p>
          <a:p>
            <a:pPr lvl="0" rtl="0">
              <a:spcBef>
                <a:spcPts val="0"/>
              </a:spcBef>
              <a:buNone/>
            </a:pPr>
            <a:endParaRPr/>
          </a:p>
          <a:p>
            <a:pPr lvl="0" rtl="0">
              <a:spcBef>
                <a:spcPts val="0"/>
              </a:spcBef>
              <a:buNone/>
            </a:pPr>
            <a:endParaRPr/>
          </a:p>
        </p:txBody>
      </p:sp>
    </p:spTree>
    <p:extLst>
      <p:ext uri="{BB962C8B-B14F-4D97-AF65-F5344CB8AC3E}">
        <p14:creationId xmlns:p14="http://schemas.microsoft.com/office/powerpoint/2010/main" val="3843111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7" name="Shape 3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Modelling the ecosystem</a:t>
            </a:r>
          </a:p>
          <a:p>
            <a:pPr marL="457200" lvl="0" indent="-228600" rtl="0">
              <a:spcBef>
                <a:spcPts val="0"/>
              </a:spcBef>
              <a:buChar char="●"/>
            </a:pPr>
            <a:r>
              <a:rPr lang="en"/>
              <a:t>What is the ecosystem?</a:t>
            </a:r>
          </a:p>
          <a:p>
            <a:pPr lvl="0" rtl="0">
              <a:spcBef>
                <a:spcPts val="0"/>
              </a:spcBef>
              <a:buNone/>
            </a:pPr>
            <a:r>
              <a:rPr lang="en">
                <a:solidFill>
                  <a:schemeClr val="dk1"/>
                </a:solidFill>
              </a:rPr>
              <a:t>The ecosystem consists of the environment and the mission goals and objectives.</a:t>
            </a:r>
          </a:p>
          <a:p>
            <a:pPr lvl="0" rtl="0">
              <a:spcBef>
                <a:spcPts val="0"/>
              </a:spcBef>
              <a:buNone/>
            </a:pPr>
            <a:endParaRPr/>
          </a:p>
          <a:p>
            <a:pPr marL="457200" lvl="0" indent="-228600" rtl="0">
              <a:spcBef>
                <a:spcPts val="0"/>
              </a:spcBef>
              <a:buChar char="●"/>
            </a:pPr>
            <a:r>
              <a:rPr lang="en"/>
              <a:t>Why is the ecosystem important?</a:t>
            </a:r>
          </a:p>
          <a:p>
            <a:pPr lvl="0" rtl="0">
              <a:spcBef>
                <a:spcPts val="0"/>
              </a:spcBef>
              <a:buNone/>
            </a:pPr>
            <a:r>
              <a:rPr lang="en">
                <a:solidFill>
                  <a:schemeClr val="dk1"/>
                </a:solidFill>
              </a:rPr>
              <a:t>The ecosystem is symmetric to the constructed system.</a:t>
            </a:r>
          </a:p>
          <a:p>
            <a:pPr lvl="0" rtl="0">
              <a:spcBef>
                <a:spcPts val="0"/>
              </a:spcBef>
              <a:buNone/>
            </a:pPr>
            <a:r>
              <a:rPr lang="en">
                <a:solidFill>
                  <a:schemeClr val="dk1"/>
                </a:solidFill>
              </a:rPr>
              <a:t>The ecosystem issues a set of challenges to which the constructed system responds.</a:t>
            </a:r>
          </a:p>
          <a:p>
            <a:pPr lvl="0" rtl="0">
              <a:spcBef>
                <a:spcPts val="0"/>
              </a:spcBef>
              <a:buNone/>
            </a:pPr>
            <a:r>
              <a:rPr lang="en">
                <a:solidFill>
                  <a:schemeClr val="dk1"/>
                </a:solidFill>
              </a:rPr>
              <a:t>We generate a set of specifications from the ecosystem models.</a:t>
            </a:r>
          </a:p>
          <a:p>
            <a:pPr lvl="0" rtl="0">
              <a:spcBef>
                <a:spcPts val="0"/>
              </a:spcBef>
              <a:buNone/>
            </a:pPr>
            <a:endParaRPr/>
          </a:p>
          <a:p>
            <a:pPr marL="457200" lvl="0" indent="-228600" rtl="0">
              <a:spcBef>
                <a:spcPts val="0"/>
              </a:spcBef>
              <a:buChar char="●"/>
            </a:pPr>
            <a:r>
              <a:rPr lang="en"/>
              <a:t>What have we done to model the ecosystem?</a:t>
            </a:r>
          </a:p>
          <a:p>
            <a:pPr marL="457200" lvl="0" indent="-228600" rtl="0">
              <a:spcBef>
                <a:spcPts val="0"/>
              </a:spcBef>
              <a:buChar char="●"/>
            </a:pPr>
            <a:r>
              <a:rPr lang="en"/>
              <a:t>What next?</a:t>
            </a:r>
          </a:p>
          <a:p>
            <a:pPr lvl="0" rtl="0">
              <a:spcBef>
                <a:spcPts val="0"/>
              </a:spcBef>
              <a:buNone/>
            </a:pPr>
            <a:r>
              <a:rPr lang="en"/>
              <a:t>These two points are covered in the next slide.</a:t>
            </a:r>
          </a:p>
          <a:p>
            <a:pPr lvl="0" rtl="0">
              <a:spcBef>
                <a:spcPts val="0"/>
              </a:spcBef>
              <a:buNone/>
            </a:pPr>
            <a:endParaRPr/>
          </a:p>
          <a:p>
            <a:pPr lvl="0" rtl="0">
              <a:spcBef>
                <a:spcPts val="0"/>
              </a:spcBef>
              <a:buNone/>
            </a:pPr>
            <a:endParaRPr/>
          </a:p>
        </p:txBody>
      </p:sp>
    </p:spTree>
    <p:extLst>
      <p:ext uri="{BB962C8B-B14F-4D97-AF65-F5344CB8AC3E}">
        <p14:creationId xmlns:p14="http://schemas.microsoft.com/office/powerpoint/2010/main" val="3865175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8" name="Shape 3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Modelling the ecosystem</a:t>
            </a:r>
          </a:p>
          <a:p>
            <a:pPr marL="457200" lvl="0" indent="-228600" rtl="0">
              <a:spcBef>
                <a:spcPts val="0"/>
              </a:spcBef>
              <a:buChar char="●"/>
            </a:pPr>
            <a:r>
              <a:rPr lang="en"/>
              <a:t>What is the ecosystem?</a:t>
            </a:r>
          </a:p>
          <a:p>
            <a:pPr lvl="0" rtl="0">
              <a:spcBef>
                <a:spcPts val="0"/>
              </a:spcBef>
              <a:buNone/>
            </a:pPr>
            <a:r>
              <a:rPr lang="en">
                <a:solidFill>
                  <a:schemeClr val="dk1"/>
                </a:solidFill>
              </a:rPr>
              <a:t>The ecosystem consists of the environment and the mission goals and objectives.</a:t>
            </a:r>
          </a:p>
          <a:p>
            <a:pPr lvl="0" rtl="0">
              <a:spcBef>
                <a:spcPts val="0"/>
              </a:spcBef>
              <a:buNone/>
            </a:pPr>
            <a:endParaRPr/>
          </a:p>
          <a:p>
            <a:pPr marL="457200" lvl="0" indent="-228600" rtl="0">
              <a:spcBef>
                <a:spcPts val="0"/>
              </a:spcBef>
              <a:buChar char="●"/>
            </a:pPr>
            <a:r>
              <a:rPr lang="en"/>
              <a:t>Why is the ecosystem important?</a:t>
            </a:r>
          </a:p>
          <a:p>
            <a:pPr lvl="0" rtl="0">
              <a:spcBef>
                <a:spcPts val="0"/>
              </a:spcBef>
              <a:buNone/>
            </a:pPr>
            <a:r>
              <a:rPr lang="en">
                <a:solidFill>
                  <a:schemeClr val="dk1"/>
                </a:solidFill>
              </a:rPr>
              <a:t>The ecosystem is symmetric to the constructed system.</a:t>
            </a:r>
          </a:p>
          <a:p>
            <a:pPr lvl="0" rtl="0">
              <a:spcBef>
                <a:spcPts val="0"/>
              </a:spcBef>
              <a:buNone/>
            </a:pPr>
            <a:r>
              <a:rPr lang="en">
                <a:solidFill>
                  <a:schemeClr val="dk1"/>
                </a:solidFill>
              </a:rPr>
              <a:t>The ecosystem issues a set of challenges to which the constructed system responds.</a:t>
            </a:r>
          </a:p>
          <a:p>
            <a:pPr lvl="0" rtl="0">
              <a:spcBef>
                <a:spcPts val="0"/>
              </a:spcBef>
              <a:buNone/>
            </a:pPr>
            <a:r>
              <a:rPr lang="en">
                <a:solidFill>
                  <a:schemeClr val="dk1"/>
                </a:solidFill>
              </a:rPr>
              <a:t>We generate a set of specifications from the ecosystem models.</a:t>
            </a:r>
          </a:p>
          <a:p>
            <a:pPr lvl="0" rtl="0">
              <a:spcBef>
                <a:spcPts val="0"/>
              </a:spcBef>
              <a:buNone/>
            </a:pPr>
            <a:endParaRPr/>
          </a:p>
          <a:p>
            <a:pPr marL="457200" lvl="0" indent="-228600" rtl="0">
              <a:spcBef>
                <a:spcPts val="0"/>
              </a:spcBef>
              <a:buChar char="●"/>
            </a:pPr>
            <a:r>
              <a:rPr lang="en"/>
              <a:t>What have we done to model the ecosystem?</a:t>
            </a:r>
          </a:p>
          <a:p>
            <a:pPr marL="457200" lvl="0" indent="-228600" rtl="0">
              <a:spcBef>
                <a:spcPts val="0"/>
              </a:spcBef>
              <a:buChar char="●"/>
            </a:pPr>
            <a:r>
              <a:rPr lang="en"/>
              <a:t>What next?</a:t>
            </a:r>
          </a:p>
          <a:p>
            <a:pPr lvl="0" rtl="0">
              <a:spcBef>
                <a:spcPts val="0"/>
              </a:spcBef>
              <a:buNone/>
            </a:pPr>
            <a:r>
              <a:rPr lang="en"/>
              <a:t>These two points are covered in the next slide.</a:t>
            </a:r>
          </a:p>
          <a:p>
            <a:pPr lvl="0" rtl="0">
              <a:spcBef>
                <a:spcPts val="0"/>
              </a:spcBef>
              <a:buNone/>
            </a:pPr>
            <a:endParaRPr/>
          </a:p>
          <a:p>
            <a:pPr lvl="0" rtl="0">
              <a:spcBef>
                <a:spcPts val="0"/>
              </a:spcBef>
              <a:buNone/>
            </a:pPr>
            <a:endParaRPr/>
          </a:p>
        </p:txBody>
      </p:sp>
    </p:spTree>
    <p:extLst>
      <p:ext uri="{BB962C8B-B14F-4D97-AF65-F5344CB8AC3E}">
        <p14:creationId xmlns:p14="http://schemas.microsoft.com/office/powerpoint/2010/main" val="2431887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7" name="Shape 3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Modelling the ecosystem</a:t>
            </a:r>
          </a:p>
          <a:p>
            <a:pPr marL="457200" lvl="0" indent="-228600" rtl="0">
              <a:spcBef>
                <a:spcPts val="0"/>
              </a:spcBef>
              <a:buChar char="●"/>
            </a:pPr>
            <a:r>
              <a:rPr lang="en"/>
              <a:t>What is the ecosystem?</a:t>
            </a:r>
          </a:p>
          <a:p>
            <a:pPr lvl="0" rtl="0">
              <a:spcBef>
                <a:spcPts val="0"/>
              </a:spcBef>
              <a:buNone/>
            </a:pPr>
            <a:r>
              <a:rPr lang="en">
                <a:solidFill>
                  <a:schemeClr val="dk1"/>
                </a:solidFill>
              </a:rPr>
              <a:t>The ecosystem consists of the environment and the mission goals and objectives.</a:t>
            </a:r>
          </a:p>
          <a:p>
            <a:pPr lvl="0" rtl="0">
              <a:spcBef>
                <a:spcPts val="0"/>
              </a:spcBef>
              <a:buNone/>
            </a:pPr>
            <a:endParaRPr/>
          </a:p>
          <a:p>
            <a:pPr marL="457200" lvl="0" indent="-228600" rtl="0">
              <a:spcBef>
                <a:spcPts val="0"/>
              </a:spcBef>
              <a:buChar char="●"/>
            </a:pPr>
            <a:r>
              <a:rPr lang="en"/>
              <a:t>Why is the ecosystem important?</a:t>
            </a:r>
          </a:p>
          <a:p>
            <a:pPr lvl="0" rtl="0">
              <a:spcBef>
                <a:spcPts val="0"/>
              </a:spcBef>
              <a:buNone/>
            </a:pPr>
            <a:r>
              <a:rPr lang="en">
                <a:solidFill>
                  <a:schemeClr val="dk1"/>
                </a:solidFill>
              </a:rPr>
              <a:t>The ecosystem is symmetric to the constructed system.</a:t>
            </a:r>
          </a:p>
          <a:p>
            <a:pPr lvl="0" rtl="0">
              <a:spcBef>
                <a:spcPts val="0"/>
              </a:spcBef>
              <a:buNone/>
            </a:pPr>
            <a:r>
              <a:rPr lang="en">
                <a:solidFill>
                  <a:schemeClr val="dk1"/>
                </a:solidFill>
              </a:rPr>
              <a:t>The ecosystem issues a set of challenges to which the constructed system responds.</a:t>
            </a:r>
          </a:p>
          <a:p>
            <a:pPr lvl="0" rtl="0">
              <a:spcBef>
                <a:spcPts val="0"/>
              </a:spcBef>
              <a:buNone/>
            </a:pPr>
            <a:r>
              <a:rPr lang="en">
                <a:solidFill>
                  <a:schemeClr val="dk1"/>
                </a:solidFill>
              </a:rPr>
              <a:t>We generate a set of specifications from the ecosystem models.</a:t>
            </a:r>
          </a:p>
          <a:p>
            <a:pPr lvl="0" rtl="0">
              <a:spcBef>
                <a:spcPts val="0"/>
              </a:spcBef>
              <a:buNone/>
            </a:pPr>
            <a:endParaRPr/>
          </a:p>
          <a:p>
            <a:pPr marL="457200" lvl="0" indent="-228600" rtl="0">
              <a:spcBef>
                <a:spcPts val="0"/>
              </a:spcBef>
              <a:buChar char="●"/>
            </a:pPr>
            <a:r>
              <a:rPr lang="en"/>
              <a:t>What have we done to model the ecosystem?</a:t>
            </a:r>
          </a:p>
          <a:p>
            <a:pPr marL="457200" lvl="0" indent="-228600" rtl="0">
              <a:spcBef>
                <a:spcPts val="0"/>
              </a:spcBef>
              <a:buChar char="●"/>
            </a:pPr>
            <a:r>
              <a:rPr lang="en"/>
              <a:t>What next?</a:t>
            </a:r>
          </a:p>
          <a:p>
            <a:pPr lvl="0" rtl="0">
              <a:spcBef>
                <a:spcPts val="0"/>
              </a:spcBef>
              <a:buNone/>
            </a:pPr>
            <a:r>
              <a:rPr lang="en"/>
              <a:t>These two points are covered in the next slide.</a:t>
            </a:r>
          </a:p>
          <a:p>
            <a:pPr lvl="0" rtl="0">
              <a:spcBef>
                <a:spcPts val="0"/>
              </a:spcBef>
              <a:buNone/>
            </a:pPr>
            <a:endParaRPr/>
          </a:p>
          <a:p>
            <a:pPr lvl="0" rtl="0">
              <a:spcBef>
                <a:spcPts val="0"/>
              </a:spcBef>
              <a:buNone/>
            </a:pPr>
            <a:endParaRPr/>
          </a:p>
        </p:txBody>
      </p:sp>
    </p:spTree>
    <p:extLst>
      <p:ext uri="{BB962C8B-B14F-4D97-AF65-F5344CB8AC3E}">
        <p14:creationId xmlns:p14="http://schemas.microsoft.com/office/powerpoint/2010/main" val="3703480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992766"/>
            <a:ext cx="8520600" cy="27369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3778833"/>
            <a:ext cx="8520600" cy="10569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474833"/>
            <a:ext cx="8520600" cy="26181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4202966"/>
            <a:ext cx="8520600" cy="17343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914400" y="135881"/>
            <a:ext cx="7162800" cy="718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marL="0" marR="0" lvl="1" indent="0" algn="l" rtl="0">
              <a:spcBef>
                <a:spcPts val="0"/>
              </a:spcBef>
              <a:buNone/>
              <a:defRPr sz="1800"/>
            </a:lvl2pPr>
            <a:lvl3pPr marL="0" marR="0" lvl="2" indent="0" algn="l" rtl="0">
              <a:spcBef>
                <a:spcPts val="0"/>
              </a:spcBef>
              <a:buNone/>
              <a:defRPr sz="1800"/>
            </a:lvl3pPr>
            <a:lvl4pPr marL="0" marR="0" lvl="3" indent="0" algn="l" rtl="0">
              <a:spcBef>
                <a:spcPts val="0"/>
              </a:spcBef>
              <a:buNone/>
              <a:defRPr sz="1800"/>
            </a:lvl4pPr>
            <a:lvl5pPr marL="0" marR="0" lvl="4" indent="0" algn="l" rtl="0">
              <a:spcBef>
                <a:spcPts val="0"/>
              </a:spcBef>
              <a:buNone/>
              <a:defRPr sz="1800"/>
            </a:lvl5pPr>
            <a:lvl6pPr marL="0" marR="0" lvl="5" indent="0" algn="l" rtl="0">
              <a:spcBef>
                <a:spcPts val="0"/>
              </a:spcBef>
              <a:buNone/>
              <a:defRPr sz="1800"/>
            </a:lvl6pPr>
            <a:lvl7pPr marL="0" marR="0" lvl="6" indent="0" algn="l" rtl="0">
              <a:spcBef>
                <a:spcPts val="0"/>
              </a:spcBef>
              <a:buNone/>
              <a:defRPr sz="1800"/>
            </a:lvl7pPr>
            <a:lvl8pPr marL="0" marR="0" lvl="7" indent="0" algn="l" rtl="0">
              <a:spcBef>
                <a:spcPts val="0"/>
              </a:spcBef>
              <a:buNone/>
              <a:defRPr sz="1800"/>
            </a:lvl8pPr>
            <a:lvl9pPr marL="0" marR="0" lvl="8" indent="0" algn="l" rtl="0">
              <a:spcBef>
                <a:spcPts val="0"/>
              </a:spcBef>
              <a:buNone/>
              <a:defRPr sz="1800"/>
            </a:lvl9pPr>
          </a:lstStyle>
          <a:p>
            <a:endParaRPr/>
          </a:p>
        </p:txBody>
      </p:sp>
      <p:sp>
        <p:nvSpPr>
          <p:cNvPr id="52" name="Shape 52"/>
          <p:cNvSpPr txBox="1">
            <a:spLocks noGrp="1"/>
          </p:cNvSpPr>
          <p:nvPr>
            <p:ph type="body" idx="1"/>
          </p:nvPr>
        </p:nvSpPr>
        <p:spPr>
          <a:xfrm>
            <a:off x="457200" y="1295400"/>
            <a:ext cx="8229600" cy="4830900"/>
          </a:xfrm>
          <a:prstGeom prst="rect">
            <a:avLst/>
          </a:prstGeom>
          <a:noFill/>
          <a:ln>
            <a:noFill/>
          </a:ln>
        </p:spPr>
        <p:txBody>
          <a:bodyPr lIns="91425" tIns="91425" rIns="91425" bIns="91425" anchor="t" anchorCtr="0"/>
          <a:lstStyle>
            <a:lvl1pPr marL="342900" marR="0" lvl="0" indent="63500" algn="l" rtl="0">
              <a:lnSpc>
                <a:spcPct val="100000"/>
              </a:lnSpc>
              <a:spcBef>
                <a:spcPts val="600"/>
              </a:spcBef>
              <a:spcAft>
                <a:spcPts val="0"/>
              </a:spcAft>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9300" marR="0" lvl="1" indent="63500" algn="l" rtl="0">
              <a:lnSpc>
                <a:spcPct val="100000"/>
              </a:lnSpc>
              <a:spcBef>
                <a:spcPts val="60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lnSpc>
                <a:spcPct val="100000"/>
              </a:lnSpc>
              <a:spcBef>
                <a:spcPts val="50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dt" idx="10"/>
          </p:nvPr>
        </p:nvSpPr>
        <p:spPr>
          <a:xfrm>
            <a:off x="457200" y="6356350"/>
            <a:ext cx="2133600" cy="36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SzPct val="116666"/>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ct val="77777"/>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ct val="77777"/>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ct val="77777"/>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ct val="77777"/>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ct val="77777"/>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ct val="77777"/>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ct val="77777"/>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ct val="77777"/>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4" name="Shape 54"/>
          <p:cNvSpPr txBox="1">
            <a:spLocks noGrp="1"/>
          </p:cNvSpPr>
          <p:nvPr>
            <p:ph type="ftr" idx="11"/>
          </p:nvPr>
        </p:nvSpPr>
        <p:spPr>
          <a:xfrm>
            <a:off x="3124200" y="6356350"/>
            <a:ext cx="2895600" cy="3651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88888"/>
              </a:buClr>
              <a:buSzPct val="116666"/>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ct val="77777"/>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ct val="77777"/>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ct val="77777"/>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ct val="77777"/>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ct val="77777"/>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ct val="77777"/>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ct val="77777"/>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ct val="77777"/>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5" name="Shape 55"/>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Shape 6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Slide">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457109" y="273600"/>
            <a:ext cx="8229300" cy="1144800"/>
          </a:xfrm>
          <a:prstGeom prst="rect">
            <a:avLst/>
          </a:prstGeom>
          <a:noFill/>
          <a:ln>
            <a:noFill/>
          </a:ln>
        </p:spPr>
        <p:txBody>
          <a:bodyPr lIns="68575" tIns="68575" rIns="68575" bIns="68575" anchor="ctr" anchorCtr="0"/>
          <a:lstStyle>
            <a:lvl1pPr marL="0" marR="0" lvl="0" indent="0" algn="l" rtl="0">
              <a:spcBef>
                <a:spcPts val="0"/>
              </a:spcBef>
              <a:buNone/>
              <a:defRPr sz="1400" b="0" i="0" u="none" strike="noStrike" cap="none"/>
            </a:lvl1pPr>
            <a:lvl2pPr marL="0" marR="0" lvl="1" indent="0" algn="l" rtl="0">
              <a:spcBef>
                <a:spcPts val="0"/>
              </a:spcBef>
              <a:buNone/>
              <a:defRPr sz="1400" b="0" i="0" u="none" strike="noStrike" cap="none"/>
            </a:lvl2pPr>
            <a:lvl3pPr marL="0" marR="0" lvl="2" indent="0" algn="l" rtl="0">
              <a:spcBef>
                <a:spcPts val="0"/>
              </a:spcBef>
              <a:buNone/>
              <a:defRPr sz="1400" b="0" i="0" u="none" strike="noStrike" cap="none"/>
            </a:lvl3pPr>
            <a:lvl4pPr marL="0" marR="0" lvl="3" indent="0" algn="l" rtl="0">
              <a:spcBef>
                <a:spcPts val="0"/>
              </a:spcBef>
              <a:buNone/>
              <a:defRPr sz="1400" b="0" i="0" u="none" strike="noStrike" cap="none"/>
            </a:lvl4pPr>
            <a:lvl5pPr marL="0" marR="0" lvl="4" indent="0" algn="l" rtl="0">
              <a:spcBef>
                <a:spcPts val="0"/>
              </a:spcBef>
              <a:buNone/>
              <a:defRPr sz="1400" b="0" i="0" u="none" strike="noStrike" cap="none"/>
            </a:lvl5pPr>
            <a:lvl6pPr marL="0" marR="0" lvl="5" indent="0" algn="l" rtl="0">
              <a:spcBef>
                <a:spcPts val="0"/>
              </a:spcBef>
              <a:buNone/>
              <a:defRPr sz="1400" b="0" i="0" u="none" strike="noStrike" cap="none"/>
            </a:lvl6pPr>
            <a:lvl7pPr marL="0" marR="0" lvl="6" indent="0" algn="l" rtl="0">
              <a:spcBef>
                <a:spcPts val="0"/>
              </a:spcBef>
              <a:buNone/>
              <a:defRPr sz="1400" b="0" i="0" u="none" strike="noStrike" cap="none"/>
            </a:lvl7pPr>
            <a:lvl8pPr marL="0" marR="0" lvl="7" indent="0" algn="l" rtl="0">
              <a:spcBef>
                <a:spcPts val="0"/>
              </a:spcBef>
              <a:buNone/>
              <a:defRPr sz="1400" b="0" i="0" u="none" strike="noStrike" cap="none"/>
            </a:lvl8pPr>
            <a:lvl9pPr marL="0" marR="0" lvl="8" indent="0" algn="l" rtl="0">
              <a:spcBef>
                <a:spcPts val="0"/>
              </a:spcBef>
              <a:buNone/>
              <a:defRPr sz="1400" b="0" i="0" u="none" strike="noStrike" cap="none"/>
            </a:lvl9pPr>
          </a:lstStyle>
          <a:p>
            <a:endParaRPr/>
          </a:p>
        </p:txBody>
      </p:sp>
      <p:sp>
        <p:nvSpPr>
          <p:cNvPr id="65" name="Shape 65"/>
          <p:cNvSpPr txBox="1">
            <a:spLocks noGrp="1"/>
          </p:cNvSpPr>
          <p:nvPr>
            <p:ph type="subTitle" idx="1"/>
          </p:nvPr>
        </p:nvSpPr>
        <p:spPr>
          <a:xfrm>
            <a:off x="457109" y="1604520"/>
            <a:ext cx="8229300" cy="3977400"/>
          </a:xfrm>
          <a:prstGeom prst="rect">
            <a:avLst/>
          </a:prstGeom>
          <a:noFill/>
          <a:ln>
            <a:noFill/>
          </a:ln>
        </p:spPr>
        <p:txBody>
          <a:bodyPr lIns="68575" tIns="68575" rIns="68575" bIns="68575" anchor="ctr" anchorCtr="0"/>
          <a:lstStyle>
            <a:lvl1pPr marL="0" marR="0" lvl="0" indent="0" algn="l" rtl="0">
              <a:spcBef>
                <a:spcPts val="0"/>
              </a:spcBef>
              <a:buNone/>
              <a:defRPr sz="1400" b="0" i="0" u="none" strike="noStrike" cap="none"/>
            </a:lvl1pPr>
            <a:lvl2pPr marL="342900" marR="0" lvl="1" indent="0" algn="l" rtl="0">
              <a:spcBef>
                <a:spcPts val="0"/>
              </a:spcBef>
              <a:buNone/>
              <a:defRPr sz="1400" b="0" i="0" u="none" strike="noStrike" cap="none"/>
            </a:lvl2pPr>
            <a:lvl3pPr marL="685800" marR="0" lvl="2" indent="0" algn="l" rtl="0">
              <a:spcBef>
                <a:spcPts val="0"/>
              </a:spcBef>
              <a:buNone/>
              <a:defRPr sz="1400" b="0" i="0" u="none" strike="noStrike" cap="none"/>
            </a:lvl3pPr>
            <a:lvl4pPr marL="1028700" marR="0" lvl="3" indent="0" algn="l" rtl="0">
              <a:spcBef>
                <a:spcPts val="0"/>
              </a:spcBef>
              <a:buNone/>
              <a:defRPr sz="1400" b="0" i="0" u="none" strike="noStrike" cap="none"/>
            </a:lvl4pPr>
            <a:lvl5pPr marL="1371600" marR="0" lvl="4" indent="0" algn="l" rtl="0">
              <a:spcBef>
                <a:spcPts val="0"/>
              </a:spcBef>
              <a:buNone/>
              <a:defRPr sz="1400" b="0" i="0" u="none" strike="noStrike" cap="none"/>
            </a:lvl5pPr>
            <a:lvl6pPr marL="1714500" marR="0" lvl="5" indent="0" algn="l" rtl="0">
              <a:spcBef>
                <a:spcPts val="0"/>
              </a:spcBef>
              <a:buNone/>
              <a:defRPr sz="1400" b="0" i="0" u="none" strike="noStrike" cap="none"/>
            </a:lvl6pPr>
            <a:lvl7pPr marL="2057400" marR="0" lvl="6" indent="0" algn="l" rtl="0">
              <a:spcBef>
                <a:spcPts val="0"/>
              </a:spcBef>
              <a:buNone/>
              <a:defRPr sz="1400" b="0" i="0" u="none" strike="noStrike" cap="none"/>
            </a:lvl7pPr>
            <a:lvl8pPr marL="2400300" marR="0" lvl="7" indent="0" algn="l" rtl="0">
              <a:spcBef>
                <a:spcPts val="0"/>
              </a:spcBef>
              <a:buNone/>
              <a:defRPr sz="1400" b="0" i="0" u="none" strike="noStrike" cap="none"/>
            </a:lvl8pPr>
            <a:lvl9pPr marL="2743200" marR="0" lvl="8" indent="0" algn="l" rtl="0">
              <a:spcBef>
                <a:spcPts val="0"/>
              </a:spcBef>
              <a:buNone/>
              <a:defRPr sz="1400" b="0" i="0" u="none" strike="noStrike" cap="none"/>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457109" y="273600"/>
            <a:ext cx="8229300" cy="1144800"/>
          </a:xfrm>
          <a:prstGeom prst="rect">
            <a:avLst/>
          </a:prstGeom>
          <a:noFill/>
          <a:ln>
            <a:noFill/>
          </a:ln>
        </p:spPr>
        <p:txBody>
          <a:bodyPr lIns="68575" tIns="68575" rIns="68575" bIns="68575" anchor="ctr" anchorCtr="0"/>
          <a:lstStyle>
            <a:lvl1pPr marL="0" marR="0" lvl="0" indent="0" algn="l" rtl="0">
              <a:spcBef>
                <a:spcPts val="0"/>
              </a:spcBef>
              <a:buNone/>
              <a:defRPr sz="1400" b="0" i="0" u="none" strike="noStrike" cap="none"/>
            </a:lvl1pPr>
            <a:lvl2pPr marL="0" marR="0" lvl="1" indent="0" algn="l" rtl="0">
              <a:spcBef>
                <a:spcPts val="0"/>
              </a:spcBef>
              <a:buNone/>
              <a:defRPr sz="1400" b="0" i="0" u="none" strike="noStrike" cap="none"/>
            </a:lvl2pPr>
            <a:lvl3pPr marL="0" marR="0" lvl="2" indent="0" algn="l" rtl="0">
              <a:spcBef>
                <a:spcPts val="0"/>
              </a:spcBef>
              <a:buNone/>
              <a:defRPr sz="1400" b="0" i="0" u="none" strike="noStrike" cap="none"/>
            </a:lvl3pPr>
            <a:lvl4pPr marL="0" marR="0" lvl="3" indent="0" algn="l" rtl="0">
              <a:spcBef>
                <a:spcPts val="0"/>
              </a:spcBef>
              <a:buNone/>
              <a:defRPr sz="1400" b="0" i="0" u="none" strike="noStrike" cap="none"/>
            </a:lvl4pPr>
            <a:lvl5pPr marL="0" marR="0" lvl="4" indent="0" algn="l" rtl="0">
              <a:spcBef>
                <a:spcPts val="0"/>
              </a:spcBef>
              <a:buNone/>
              <a:defRPr sz="1400" b="0" i="0" u="none" strike="noStrike" cap="none"/>
            </a:lvl5pPr>
            <a:lvl6pPr marL="0" marR="0" lvl="5" indent="0" algn="l" rtl="0">
              <a:spcBef>
                <a:spcPts val="0"/>
              </a:spcBef>
              <a:buNone/>
              <a:defRPr sz="1400" b="0" i="0" u="none" strike="noStrike" cap="none"/>
            </a:lvl6pPr>
            <a:lvl7pPr marL="0" marR="0" lvl="6" indent="0" algn="l" rtl="0">
              <a:spcBef>
                <a:spcPts val="0"/>
              </a:spcBef>
              <a:buNone/>
              <a:defRPr sz="1400" b="0" i="0" u="none" strike="noStrike" cap="none"/>
            </a:lvl7pPr>
            <a:lvl8pPr marL="0" marR="0" lvl="7" indent="0" algn="l" rtl="0">
              <a:spcBef>
                <a:spcPts val="0"/>
              </a:spcBef>
              <a:buNone/>
              <a:defRPr sz="1400" b="0" i="0" u="none" strike="noStrike" cap="none"/>
            </a:lvl8pPr>
            <a:lvl9pPr marL="0" marR="0" lvl="8" indent="0" algn="l" rtl="0">
              <a:spcBef>
                <a:spcPts val="0"/>
              </a:spcBef>
              <a:buNone/>
              <a:defRPr sz="1400" b="0" i="0" u="none" strike="noStrike" cap="none"/>
            </a:lvl9pPr>
          </a:lstStyle>
          <a:p>
            <a:endParaRPr/>
          </a:p>
        </p:txBody>
      </p:sp>
      <p:sp>
        <p:nvSpPr>
          <p:cNvPr id="68" name="Shape 68"/>
          <p:cNvSpPr txBox="1">
            <a:spLocks noGrp="1"/>
          </p:cNvSpPr>
          <p:nvPr>
            <p:ph type="body" idx="1"/>
          </p:nvPr>
        </p:nvSpPr>
        <p:spPr>
          <a:xfrm>
            <a:off x="457109" y="1604520"/>
            <a:ext cx="8229300" cy="3977400"/>
          </a:xfrm>
          <a:prstGeom prst="rect">
            <a:avLst/>
          </a:prstGeom>
          <a:noFill/>
          <a:ln>
            <a:noFill/>
          </a:ln>
        </p:spPr>
        <p:txBody>
          <a:bodyPr lIns="68575" tIns="68575" rIns="68575" bIns="68575" anchor="t" anchorCtr="0"/>
          <a:lstStyle>
            <a:lvl1pPr marL="0" marR="0" lvl="0" indent="0" algn="l" rtl="0">
              <a:spcBef>
                <a:spcPts val="0"/>
              </a:spcBef>
              <a:buNone/>
              <a:defRPr sz="1400" b="0" i="0" u="none" strike="noStrike" cap="none"/>
            </a:lvl1pPr>
            <a:lvl2pPr marL="342900" marR="0" lvl="1" indent="0" algn="l" rtl="0">
              <a:spcBef>
                <a:spcPts val="0"/>
              </a:spcBef>
              <a:buNone/>
              <a:defRPr sz="1400" b="0" i="0" u="none" strike="noStrike" cap="none"/>
            </a:lvl2pPr>
            <a:lvl3pPr marL="685800" marR="0" lvl="2" indent="0" algn="l" rtl="0">
              <a:spcBef>
                <a:spcPts val="0"/>
              </a:spcBef>
              <a:buNone/>
              <a:defRPr sz="1400" b="0" i="0" u="none" strike="noStrike" cap="none"/>
            </a:lvl3pPr>
            <a:lvl4pPr marL="1028700" marR="0" lvl="3" indent="0" algn="l" rtl="0">
              <a:spcBef>
                <a:spcPts val="0"/>
              </a:spcBef>
              <a:buNone/>
              <a:defRPr sz="1400" b="0" i="0" u="none" strike="noStrike" cap="none"/>
            </a:lvl4pPr>
            <a:lvl5pPr marL="1371600" marR="0" lvl="4" indent="0" algn="l" rtl="0">
              <a:spcBef>
                <a:spcPts val="0"/>
              </a:spcBef>
              <a:buNone/>
              <a:defRPr sz="1400" b="0" i="0" u="none" strike="noStrike" cap="none"/>
            </a:lvl5pPr>
            <a:lvl6pPr marL="1714500" marR="0" lvl="5" indent="0" algn="l" rtl="0">
              <a:spcBef>
                <a:spcPts val="0"/>
              </a:spcBef>
              <a:buNone/>
              <a:defRPr sz="1400" b="0" i="0" u="none" strike="noStrike" cap="none"/>
            </a:lvl6pPr>
            <a:lvl7pPr marL="2057400" marR="0" lvl="6" indent="0" algn="l" rtl="0">
              <a:spcBef>
                <a:spcPts val="0"/>
              </a:spcBef>
              <a:buNone/>
              <a:defRPr sz="1400" b="0" i="0" u="none" strike="noStrike" cap="none"/>
            </a:lvl7pPr>
            <a:lvl8pPr marL="2400300" marR="0" lvl="7" indent="0" algn="l" rtl="0">
              <a:spcBef>
                <a:spcPts val="0"/>
              </a:spcBef>
              <a:buNone/>
              <a:defRPr sz="1400" b="0" i="0" u="none" strike="noStrike" cap="none"/>
            </a:lvl8pPr>
            <a:lvl9pPr marL="2743200" marR="0" lvl="8" indent="0" algn="l" rtl="0">
              <a:spcBef>
                <a:spcPts val="0"/>
              </a:spcBef>
              <a:buNone/>
              <a:defRPr sz="1400" b="0" i="0" u="none" strike="noStrike" cap="none"/>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cSld name="Title, 2 Content">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457109" y="273600"/>
            <a:ext cx="8229300" cy="1144800"/>
          </a:xfrm>
          <a:prstGeom prst="rect">
            <a:avLst/>
          </a:prstGeom>
          <a:noFill/>
          <a:ln>
            <a:noFill/>
          </a:ln>
        </p:spPr>
        <p:txBody>
          <a:bodyPr lIns="68575" tIns="68575" rIns="68575" bIns="68575" anchor="ctr" anchorCtr="0"/>
          <a:lstStyle>
            <a:lvl1pPr marL="0" marR="0" lvl="0" indent="0" algn="l" rtl="0">
              <a:spcBef>
                <a:spcPts val="0"/>
              </a:spcBef>
              <a:buNone/>
              <a:defRPr sz="1400" b="0" i="0" u="none" strike="noStrike" cap="none"/>
            </a:lvl1pPr>
            <a:lvl2pPr marL="0" marR="0" lvl="1" indent="0" algn="l" rtl="0">
              <a:spcBef>
                <a:spcPts val="0"/>
              </a:spcBef>
              <a:buNone/>
              <a:defRPr sz="1400" b="0" i="0" u="none" strike="noStrike" cap="none"/>
            </a:lvl2pPr>
            <a:lvl3pPr marL="0" marR="0" lvl="2" indent="0" algn="l" rtl="0">
              <a:spcBef>
                <a:spcPts val="0"/>
              </a:spcBef>
              <a:buNone/>
              <a:defRPr sz="1400" b="0" i="0" u="none" strike="noStrike" cap="none"/>
            </a:lvl3pPr>
            <a:lvl4pPr marL="0" marR="0" lvl="3" indent="0" algn="l" rtl="0">
              <a:spcBef>
                <a:spcPts val="0"/>
              </a:spcBef>
              <a:buNone/>
              <a:defRPr sz="1400" b="0" i="0" u="none" strike="noStrike" cap="none"/>
            </a:lvl4pPr>
            <a:lvl5pPr marL="0" marR="0" lvl="4" indent="0" algn="l" rtl="0">
              <a:spcBef>
                <a:spcPts val="0"/>
              </a:spcBef>
              <a:buNone/>
              <a:defRPr sz="1400" b="0" i="0" u="none" strike="noStrike" cap="none"/>
            </a:lvl5pPr>
            <a:lvl6pPr marL="0" marR="0" lvl="5" indent="0" algn="l" rtl="0">
              <a:spcBef>
                <a:spcPts val="0"/>
              </a:spcBef>
              <a:buNone/>
              <a:defRPr sz="1400" b="0" i="0" u="none" strike="noStrike" cap="none"/>
            </a:lvl6pPr>
            <a:lvl7pPr marL="0" marR="0" lvl="6" indent="0" algn="l" rtl="0">
              <a:spcBef>
                <a:spcPts val="0"/>
              </a:spcBef>
              <a:buNone/>
              <a:defRPr sz="1400" b="0" i="0" u="none" strike="noStrike" cap="none"/>
            </a:lvl7pPr>
            <a:lvl8pPr marL="0" marR="0" lvl="7" indent="0" algn="l" rtl="0">
              <a:spcBef>
                <a:spcPts val="0"/>
              </a:spcBef>
              <a:buNone/>
              <a:defRPr sz="1400" b="0" i="0" u="none" strike="noStrike" cap="none"/>
            </a:lvl8pPr>
            <a:lvl9pPr marL="0" marR="0" lvl="8" indent="0" algn="l" rtl="0">
              <a:spcBef>
                <a:spcPts val="0"/>
              </a:spcBef>
              <a:buNone/>
              <a:defRPr sz="1400" b="0" i="0" u="none" strike="noStrike" cap="none"/>
            </a:lvl9pPr>
          </a:lstStyle>
          <a:p>
            <a:endParaRPr/>
          </a:p>
        </p:txBody>
      </p:sp>
      <p:sp>
        <p:nvSpPr>
          <p:cNvPr id="71" name="Shape 71"/>
          <p:cNvSpPr txBox="1">
            <a:spLocks noGrp="1"/>
          </p:cNvSpPr>
          <p:nvPr>
            <p:ph type="body" idx="1"/>
          </p:nvPr>
        </p:nvSpPr>
        <p:spPr>
          <a:xfrm>
            <a:off x="457109" y="1604520"/>
            <a:ext cx="4015800" cy="3977400"/>
          </a:xfrm>
          <a:prstGeom prst="rect">
            <a:avLst/>
          </a:prstGeom>
          <a:noFill/>
          <a:ln>
            <a:noFill/>
          </a:ln>
        </p:spPr>
        <p:txBody>
          <a:bodyPr lIns="68575" tIns="68575" rIns="68575" bIns="68575" anchor="t" anchorCtr="0"/>
          <a:lstStyle>
            <a:lvl1pPr marL="0" marR="0" lvl="0" indent="0" algn="l" rtl="0">
              <a:spcBef>
                <a:spcPts val="0"/>
              </a:spcBef>
              <a:buNone/>
              <a:defRPr sz="1400" b="0" i="0" u="none" strike="noStrike" cap="none"/>
            </a:lvl1pPr>
            <a:lvl2pPr marL="342900" marR="0" lvl="1" indent="0" algn="l" rtl="0">
              <a:spcBef>
                <a:spcPts val="0"/>
              </a:spcBef>
              <a:buNone/>
              <a:defRPr sz="1400" b="0" i="0" u="none" strike="noStrike" cap="none"/>
            </a:lvl2pPr>
            <a:lvl3pPr marL="685800" marR="0" lvl="2" indent="0" algn="l" rtl="0">
              <a:spcBef>
                <a:spcPts val="0"/>
              </a:spcBef>
              <a:buNone/>
              <a:defRPr sz="1400" b="0" i="0" u="none" strike="noStrike" cap="none"/>
            </a:lvl3pPr>
            <a:lvl4pPr marL="1028700" marR="0" lvl="3" indent="0" algn="l" rtl="0">
              <a:spcBef>
                <a:spcPts val="0"/>
              </a:spcBef>
              <a:buNone/>
              <a:defRPr sz="1400" b="0" i="0" u="none" strike="noStrike" cap="none"/>
            </a:lvl4pPr>
            <a:lvl5pPr marL="1371600" marR="0" lvl="4" indent="0" algn="l" rtl="0">
              <a:spcBef>
                <a:spcPts val="0"/>
              </a:spcBef>
              <a:buNone/>
              <a:defRPr sz="1400" b="0" i="0" u="none" strike="noStrike" cap="none"/>
            </a:lvl5pPr>
            <a:lvl6pPr marL="1714500" marR="0" lvl="5" indent="0" algn="l" rtl="0">
              <a:spcBef>
                <a:spcPts val="0"/>
              </a:spcBef>
              <a:buNone/>
              <a:defRPr sz="1400" b="0" i="0" u="none" strike="noStrike" cap="none"/>
            </a:lvl6pPr>
            <a:lvl7pPr marL="2057400" marR="0" lvl="6" indent="0" algn="l" rtl="0">
              <a:spcBef>
                <a:spcPts val="0"/>
              </a:spcBef>
              <a:buNone/>
              <a:defRPr sz="1400" b="0" i="0" u="none" strike="noStrike" cap="none"/>
            </a:lvl7pPr>
            <a:lvl8pPr marL="2400300" marR="0" lvl="7" indent="0" algn="l" rtl="0">
              <a:spcBef>
                <a:spcPts val="0"/>
              </a:spcBef>
              <a:buNone/>
              <a:defRPr sz="1400" b="0" i="0" u="none" strike="noStrike" cap="none"/>
            </a:lvl8pPr>
            <a:lvl9pPr marL="2743200" marR="0" lvl="8" indent="0" algn="l" rtl="0">
              <a:spcBef>
                <a:spcPts val="0"/>
              </a:spcBef>
              <a:buNone/>
              <a:defRPr sz="1400" b="0" i="0" u="none" strike="noStrike" cap="none"/>
            </a:lvl9pPr>
          </a:lstStyle>
          <a:p>
            <a:endParaRPr/>
          </a:p>
        </p:txBody>
      </p:sp>
      <p:sp>
        <p:nvSpPr>
          <p:cNvPr id="72" name="Shape 72"/>
          <p:cNvSpPr txBox="1">
            <a:spLocks noGrp="1"/>
          </p:cNvSpPr>
          <p:nvPr>
            <p:ph type="body" idx="2"/>
          </p:nvPr>
        </p:nvSpPr>
        <p:spPr>
          <a:xfrm>
            <a:off x="4673970" y="1604520"/>
            <a:ext cx="4015799" cy="3977400"/>
          </a:xfrm>
          <a:prstGeom prst="rect">
            <a:avLst/>
          </a:prstGeom>
          <a:noFill/>
          <a:ln>
            <a:noFill/>
          </a:ln>
        </p:spPr>
        <p:txBody>
          <a:bodyPr lIns="68575" tIns="68575" rIns="68575" bIns="68575" anchor="t" anchorCtr="0"/>
          <a:lstStyle>
            <a:lvl1pPr marL="0" marR="0" lvl="0" indent="0" algn="l" rtl="0">
              <a:spcBef>
                <a:spcPts val="0"/>
              </a:spcBef>
              <a:buNone/>
              <a:defRPr sz="1400" b="0" i="0" u="none" strike="noStrike" cap="none"/>
            </a:lvl1pPr>
            <a:lvl2pPr marL="342900" marR="0" lvl="1" indent="0" algn="l" rtl="0">
              <a:spcBef>
                <a:spcPts val="0"/>
              </a:spcBef>
              <a:buNone/>
              <a:defRPr sz="1400" b="0" i="0" u="none" strike="noStrike" cap="none"/>
            </a:lvl2pPr>
            <a:lvl3pPr marL="685800" marR="0" lvl="2" indent="0" algn="l" rtl="0">
              <a:spcBef>
                <a:spcPts val="0"/>
              </a:spcBef>
              <a:buNone/>
              <a:defRPr sz="1400" b="0" i="0" u="none" strike="noStrike" cap="none"/>
            </a:lvl3pPr>
            <a:lvl4pPr marL="1028700" marR="0" lvl="3" indent="0" algn="l" rtl="0">
              <a:spcBef>
                <a:spcPts val="0"/>
              </a:spcBef>
              <a:buNone/>
              <a:defRPr sz="1400" b="0" i="0" u="none" strike="noStrike" cap="none"/>
            </a:lvl4pPr>
            <a:lvl5pPr marL="1371600" marR="0" lvl="4" indent="0" algn="l" rtl="0">
              <a:spcBef>
                <a:spcPts val="0"/>
              </a:spcBef>
              <a:buNone/>
              <a:defRPr sz="1400" b="0" i="0" u="none" strike="noStrike" cap="none"/>
            </a:lvl5pPr>
            <a:lvl6pPr marL="1714500" marR="0" lvl="5" indent="0" algn="l" rtl="0">
              <a:spcBef>
                <a:spcPts val="0"/>
              </a:spcBef>
              <a:buNone/>
              <a:defRPr sz="1400" b="0" i="0" u="none" strike="noStrike" cap="none"/>
            </a:lvl6pPr>
            <a:lvl7pPr marL="2057400" marR="0" lvl="6" indent="0" algn="l" rtl="0">
              <a:spcBef>
                <a:spcPts val="0"/>
              </a:spcBef>
              <a:buNone/>
              <a:defRPr sz="1400" b="0" i="0" u="none" strike="noStrike" cap="none"/>
            </a:lvl7pPr>
            <a:lvl8pPr marL="2400300" marR="0" lvl="7" indent="0" algn="l" rtl="0">
              <a:spcBef>
                <a:spcPts val="0"/>
              </a:spcBef>
              <a:buNone/>
              <a:defRPr sz="1400" b="0" i="0" u="none" strike="noStrike" cap="none"/>
            </a:lvl8pPr>
            <a:lvl9pPr marL="2743200" marR="0" lvl="8" indent="0" algn="l" rtl="0">
              <a:spcBef>
                <a:spcPts val="0"/>
              </a:spcBef>
              <a:buNone/>
              <a:defRPr sz="1400" b="0" i="0" u="none" strike="noStrike" cap="none"/>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457109" y="273600"/>
            <a:ext cx="8229300" cy="1144800"/>
          </a:xfrm>
          <a:prstGeom prst="rect">
            <a:avLst/>
          </a:prstGeom>
          <a:noFill/>
          <a:ln>
            <a:noFill/>
          </a:ln>
        </p:spPr>
        <p:txBody>
          <a:bodyPr lIns="68575" tIns="68575" rIns="68575" bIns="68575" anchor="ctr" anchorCtr="0"/>
          <a:lstStyle>
            <a:lvl1pPr marL="0" marR="0" lvl="0" indent="0" algn="l" rtl="0">
              <a:spcBef>
                <a:spcPts val="0"/>
              </a:spcBef>
              <a:buSzPct val="100000"/>
              <a:buNone/>
              <a:defRPr sz="2400" b="1" i="0" u="none" strike="noStrike" cap="none"/>
            </a:lvl1pPr>
            <a:lvl2pPr marL="0" marR="0" lvl="1" indent="0" algn="l" rtl="0">
              <a:spcBef>
                <a:spcPts val="0"/>
              </a:spcBef>
              <a:buNone/>
              <a:defRPr sz="1400" b="0" i="0" u="none" strike="noStrike" cap="none"/>
            </a:lvl2pPr>
            <a:lvl3pPr marL="0" marR="0" lvl="2" indent="0" algn="l" rtl="0">
              <a:spcBef>
                <a:spcPts val="0"/>
              </a:spcBef>
              <a:buNone/>
              <a:defRPr sz="1400" b="0" i="0" u="none" strike="noStrike" cap="none"/>
            </a:lvl3pPr>
            <a:lvl4pPr marL="0" marR="0" lvl="3" indent="0" algn="l" rtl="0">
              <a:spcBef>
                <a:spcPts val="0"/>
              </a:spcBef>
              <a:buNone/>
              <a:defRPr sz="1400" b="0" i="0" u="none" strike="noStrike" cap="none"/>
            </a:lvl4pPr>
            <a:lvl5pPr marL="0" marR="0" lvl="4" indent="0" algn="l" rtl="0">
              <a:spcBef>
                <a:spcPts val="0"/>
              </a:spcBef>
              <a:buNone/>
              <a:defRPr sz="1400" b="0" i="0" u="none" strike="noStrike" cap="none"/>
            </a:lvl5pPr>
            <a:lvl6pPr marL="0" marR="0" lvl="5" indent="0" algn="l" rtl="0">
              <a:spcBef>
                <a:spcPts val="0"/>
              </a:spcBef>
              <a:buNone/>
              <a:defRPr sz="1400" b="0" i="0" u="none" strike="noStrike" cap="none"/>
            </a:lvl6pPr>
            <a:lvl7pPr marL="0" marR="0" lvl="6" indent="0" algn="l" rtl="0">
              <a:spcBef>
                <a:spcPts val="0"/>
              </a:spcBef>
              <a:buNone/>
              <a:defRPr sz="1400" b="0" i="0" u="none" strike="noStrike" cap="none"/>
            </a:lvl7pPr>
            <a:lvl8pPr marL="0" marR="0" lvl="7" indent="0" algn="l" rtl="0">
              <a:spcBef>
                <a:spcPts val="0"/>
              </a:spcBef>
              <a:buNone/>
              <a:defRPr sz="1400" b="0" i="0" u="none" strike="noStrike" cap="none"/>
            </a:lvl8pPr>
            <a:lvl9pPr marL="0" marR="0" lvl="8" indent="0" algn="l" rtl="0">
              <a:spcBef>
                <a:spcPts val="0"/>
              </a:spcBef>
              <a:buNone/>
              <a:defRPr sz="1400" b="0" i="0" u="none" strike="noStrike" cap="none"/>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cSld name="Centered Text">
    <p:spTree>
      <p:nvGrpSpPr>
        <p:cNvPr id="1" name="Shape 75"/>
        <p:cNvGrpSpPr/>
        <p:nvPr/>
      </p:nvGrpSpPr>
      <p:grpSpPr>
        <a:xfrm>
          <a:off x="0" y="0"/>
          <a:ext cx="0" cy="0"/>
          <a:chOff x="0" y="0"/>
          <a:chExt cx="0" cy="0"/>
        </a:xfrm>
      </p:grpSpPr>
      <p:sp>
        <p:nvSpPr>
          <p:cNvPr id="76" name="Shape 76"/>
          <p:cNvSpPr txBox="1">
            <a:spLocks noGrp="1"/>
          </p:cNvSpPr>
          <p:nvPr>
            <p:ph type="subTitle" idx="1"/>
          </p:nvPr>
        </p:nvSpPr>
        <p:spPr>
          <a:xfrm>
            <a:off x="457109" y="273600"/>
            <a:ext cx="8229300" cy="5307900"/>
          </a:xfrm>
          <a:prstGeom prst="rect">
            <a:avLst/>
          </a:prstGeom>
          <a:noFill/>
          <a:ln>
            <a:noFill/>
          </a:ln>
        </p:spPr>
        <p:txBody>
          <a:bodyPr lIns="68575" tIns="68575" rIns="68575" bIns="68575" anchor="ctr" anchorCtr="0"/>
          <a:lstStyle>
            <a:lvl1pPr marL="0" marR="0" lvl="0" indent="0" algn="l" rtl="0">
              <a:spcBef>
                <a:spcPts val="0"/>
              </a:spcBef>
              <a:buNone/>
              <a:defRPr sz="1400" b="0" i="0" u="none" strike="noStrike" cap="none"/>
            </a:lvl1pPr>
            <a:lvl2pPr marL="342900" marR="0" lvl="1" indent="0" algn="l" rtl="0">
              <a:spcBef>
                <a:spcPts val="0"/>
              </a:spcBef>
              <a:buNone/>
              <a:defRPr sz="1400" b="0" i="0" u="none" strike="noStrike" cap="none"/>
            </a:lvl2pPr>
            <a:lvl3pPr marL="685800" marR="0" lvl="2" indent="0" algn="l" rtl="0">
              <a:spcBef>
                <a:spcPts val="0"/>
              </a:spcBef>
              <a:buNone/>
              <a:defRPr sz="1400" b="0" i="0" u="none" strike="noStrike" cap="none"/>
            </a:lvl3pPr>
            <a:lvl4pPr marL="1028700" marR="0" lvl="3" indent="0" algn="l" rtl="0">
              <a:spcBef>
                <a:spcPts val="0"/>
              </a:spcBef>
              <a:buNone/>
              <a:defRPr sz="1400" b="0" i="0" u="none" strike="noStrike" cap="none"/>
            </a:lvl4pPr>
            <a:lvl5pPr marL="1371600" marR="0" lvl="4" indent="0" algn="l" rtl="0">
              <a:spcBef>
                <a:spcPts val="0"/>
              </a:spcBef>
              <a:buNone/>
              <a:defRPr sz="1400" b="0" i="0" u="none" strike="noStrike" cap="none"/>
            </a:lvl5pPr>
            <a:lvl6pPr marL="1714500" marR="0" lvl="5" indent="0" algn="l" rtl="0">
              <a:spcBef>
                <a:spcPts val="0"/>
              </a:spcBef>
              <a:buNone/>
              <a:defRPr sz="1400" b="0" i="0" u="none" strike="noStrike" cap="none"/>
            </a:lvl6pPr>
            <a:lvl7pPr marL="2057400" marR="0" lvl="6" indent="0" algn="l" rtl="0">
              <a:spcBef>
                <a:spcPts val="0"/>
              </a:spcBef>
              <a:buNone/>
              <a:defRPr sz="1400" b="0" i="0" u="none" strike="noStrike" cap="none"/>
            </a:lvl7pPr>
            <a:lvl8pPr marL="2400300" marR="0" lvl="7" indent="0" algn="l" rtl="0">
              <a:spcBef>
                <a:spcPts val="0"/>
              </a:spcBef>
              <a:buNone/>
              <a:defRPr sz="1400" b="0" i="0" u="none" strike="noStrike" cap="none"/>
            </a:lvl8pPr>
            <a:lvl9pPr marL="2743200" marR="0" lvl="8" indent="0" algn="l" rtl="0">
              <a:spcBef>
                <a:spcPts val="0"/>
              </a:spcBef>
              <a:buNone/>
              <a:defRPr sz="1400" b="0" i="0" u="none" strike="noStrike" cap="none"/>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cSld name="Title, 2 Content and Content">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457109" y="273600"/>
            <a:ext cx="8229300" cy="1144800"/>
          </a:xfrm>
          <a:prstGeom prst="rect">
            <a:avLst/>
          </a:prstGeom>
          <a:noFill/>
          <a:ln>
            <a:noFill/>
          </a:ln>
        </p:spPr>
        <p:txBody>
          <a:bodyPr lIns="68575" tIns="68575" rIns="68575" bIns="68575" anchor="ctr" anchorCtr="0"/>
          <a:lstStyle>
            <a:lvl1pPr marL="0" marR="0" lvl="0" indent="0" algn="l" rtl="0">
              <a:spcBef>
                <a:spcPts val="0"/>
              </a:spcBef>
              <a:buNone/>
              <a:defRPr sz="1400" b="0" i="0" u="none" strike="noStrike" cap="none"/>
            </a:lvl1pPr>
            <a:lvl2pPr marL="0" marR="0" lvl="1" indent="0" algn="l" rtl="0">
              <a:spcBef>
                <a:spcPts val="0"/>
              </a:spcBef>
              <a:buNone/>
              <a:defRPr sz="1400" b="0" i="0" u="none" strike="noStrike" cap="none"/>
            </a:lvl2pPr>
            <a:lvl3pPr marL="0" marR="0" lvl="2" indent="0" algn="l" rtl="0">
              <a:spcBef>
                <a:spcPts val="0"/>
              </a:spcBef>
              <a:buNone/>
              <a:defRPr sz="1400" b="0" i="0" u="none" strike="noStrike" cap="none"/>
            </a:lvl3pPr>
            <a:lvl4pPr marL="0" marR="0" lvl="3" indent="0" algn="l" rtl="0">
              <a:spcBef>
                <a:spcPts val="0"/>
              </a:spcBef>
              <a:buNone/>
              <a:defRPr sz="1400" b="0" i="0" u="none" strike="noStrike" cap="none"/>
            </a:lvl4pPr>
            <a:lvl5pPr marL="0" marR="0" lvl="4" indent="0" algn="l" rtl="0">
              <a:spcBef>
                <a:spcPts val="0"/>
              </a:spcBef>
              <a:buNone/>
              <a:defRPr sz="1400" b="0" i="0" u="none" strike="noStrike" cap="none"/>
            </a:lvl5pPr>
            <a:lvl6pPr marL="0" marR="0" lvl="5" indent="0" algn="l" rtl="0">
              <a:spcBef>
                <a:spcPts val="0"/>
              </a:spcBef>
              <a:buNone/>
              <a:defRPr sz="1400" b="0" i="0" u="none" strike="noStrike" cap="none"/>
            </a:lvl6pPr>
            <a:lvl7pPr marL="0" marR="0" lvl="6" indent="0" algn="l" rtl="0">
              <a:spcBef>
                <a:spcPts val="0"/>
              </a:spcBef>
              <a:buNone/>
              <a:defRPr sz="1400" b="0" i="0" u="none" strike="noStrike" cap="none"/>
            </a:lvl7pPr>
            <a:lvl8pPr marL="0" marR="0" lvl="7" indent="0" algn="l" rtl="0">
              <a:spcBef>
                <a:spcPts val="0"/>
              </a:spcBef>
              <a:buNone/>
              <a:defRPr sz="1400" b="0" i="0" u="none" strike="noStrike" cap="none"/>
            </a:lvl8pPr>
            <a:lvl9pPr marL="0" marR="0" lvl="8" indent="0" algn="l" rtl="0">
              <a:spcBef>
                <a:spcPts val="0"/>
              </a:spcBef>
              <a:buNone/>
              <a:defRPr sz="1400" b="0" i="0" u="none" strike="noStrike" cap="none"/>
            </a:lvl9pPr>
          </a:lstStyle>
          <a:p>
            <a:endParaRPr/>
          </a:p>
        </p:txBody>
      </p:sp>
      <p:sp>
        <p:nvSpPr>
          <p:cNvPr id="79" name="Shape 79"/>
          <p:cNvSpPr txBox="1">
            <a:spLocks noGrp="1"/>
          </p:cNvSpPr>
          <p:nvPr>
            <p:ph type="body" idx="1"/>
          </p:nvPr>
        </p:nvSpPr>
        <p:spPr>
          <a:xfrm>
            <a:off x="457109" y="1604520"/>
            <a:ext cx="4015800" cy="1896900"/>
          </a:xfrm>
          <a:prstGeom prst="rect">
            <a:avLst/>
          </a:prstGeom>
          <a:noFill/>
          <a:ln>
            <a:noFill/>
          </a:ln>
        </p:spPr>
        <p:txBody>
          <a:bodyPr lIns="68575" tIns="68575" rIns="68575" bIns="68575" anchor="t" anchorCtr="0"/>
          <a:lstStyle>
            <a:lvl1pPr marL="0" marR="0" lvl="0" indent="0" algn="l" rtl="0">
              <a:spcBef>
                <a:spcPts val="0"/>
              </a:spcBef>
              <a:buNone/>
              <a:defRPr sz="1400" b="0" i="0" u="none" strike="noStrike" cap="none"/>
            </a:lvl1pPr>
            <a:lvl2pPr marL="342900" marR="0" lvl="1" indent="0" algn="l" rtl="0">
              <a:spcBef>
                <a:spcPts val="0"/>
              </a:spcBef>
              <a:buNone/>
              <a:defRPr sz="1400" b="0" i="0" u="none" strike="noStrike" cap="none"/>
            </a:lvl2pPr>
            <a:lvl3pPr marL="685800" marR="0" lvl="2" indent="0" algn="l" rtl="0">
              <a:spcBef>
                <a:spcPts val="0"/>
              </a:spcBef>
              <a:buNone/>
              <a:defRPr sz="1400" b="0" i="0" u="none" strike="noStrike" cap="none"/>
            </a:lvl3pPr>
            <a:lvl4pPr marL="1028700" marR="0" lvl="3" indent="0" algn="l" rtl="0">
              <a:spcBef>
                <a:spcPts val="0"/>
              </a:spcBef>
              <a:buNone/>
              <a:defRPr sz="1400" b="0" i="0" u="none" strike="noStrike" cap="none"/>
            </a:lvl4pPr>
            <a:lvl5pPr marL="1371600" marR="0" lvl="4" indent="0" algn="l" rtl="0">
              <a:spcBef>
                <a:spcPts val="0"/>
              </a:spcBef>
              <a:buNone/>
              <a:defRPr sz="1400" b="0" i="0" u="none" strike="noStrike" cap="none"/>
            </a:lvl5pPr>
            <a:lvl6pPr marL="1714500" marR="0" lvl="5" indent="0" algn="l" rtl="0">
              <a:spcBef>
                <a:spcPts val="0"/>
              </a:spcBef>
              <a:buNone/>
              <a:defRPr sz="1400" b="0" i="0" u="none" strike="noStrike" cap="none"/>
            </a:lvl6pPr>
            <a:lvl7pPr marL="2057400" marR="0" lvl="6" indent="0" algn="l" rtl="0">
              <a:spcBef>
                <a:spcPts val="0"/>
              </a:spcBef>
              <a:buNone/>
              <a:defRPr sz="1400" b="0" i="0" u="none" strike="noStrike" cap="none"/>
            </a:lvl7pPr>
            <a:lvl8pPr marL="2400300" marR="0" lvl="7" indent="0" algn="l" rtl="0">
              <a:spcBef>
                <a:spcPts val="0"/>
              </a:spcBef>
              <a:buNone/>
              <a:defRPr sz="1400" b="0" i="0" u="none" strike="noStrike" cap="none"/>
            </a:lvl8pPr>
            <a:lvl9pPr marL="2743200" marR="0" lvl="8" indent="0" algn="l" rtl="0">
              <a:spcBef>
                <a:spcPts val="0"/>
              </a:spcBef>
              <a:buNone/>
              <a:defRPr sz="1400" b="0" i="0" u="none" strike="noStrike" cap="none"/>
            </a:lvl9pPr>
          </a:lstStyle>
          <a:p>
            <a:endParaRPr/>
          </a:p>
        </p:txBody>
      </p:sp>
      <p:sp>
        <p:nvSpPr>
          <p:cNvPr id="80" name="Shape 80"/>
          <p:cNvSpPr txBox="1">
            <a:spLocks noGrp="1"/>
          </p:cNvSpPr>
          <p:nvPr>
            <p:ph type="body" idx="2"/>
          </p:nvPr>
        </p:nvSpPr>
        <p:spPr>
          <a:xfrm>
            <a:off x="457109" y="3682080"/>
            <a:ext cx="4015800" cy="1896900"/>
          </a:xfrm>
          <a:prstGeom prst="rect">
            <a:avLst/>
          </a:prstGeom>
          <a:noFill/>
          <a:ln>
            <a:noFill/>
          </a:ln>
        </p:spPr>
        <p:txBody>
          <a:bodyPr lIns="68575" tIns="68575" rIns="68575" bIns="68575" anchor="t" anchorCtr="0"/>
          <a:lstStyle>
            <a:lvl1pPr marL="0" marR="0" lvl="0" indent="0" algn="l" rtl="0">
              <a:spcBef>
                <a:spcPts val="0"/>
              </a:spcBef>
              <a:buNone/>
              <a:defRPr sz="1400" b="0" i="0" u="none" strike="noStrike" cap="none"/>
            </a:lvl1pPr>
            <a:lvl2pPr marL="342900" marR="0" lvl="1" indent="0" algn="l" rtl="0">
              <a:spcBef>
                <a:spcPts val="0"/>
              </a:spcBef>
              <a:buNone/>
              <a:defRPr sz="1400" b="0" i="0" u="none" strike="noStrike" cap="none"/>
            </a:lvl2pPr>
            <a:lvl3pPr marL="685800" marR="0" lvl="2" indent="0" algn="l" rtl="0">
              <a:spcBef>
                <a:spcPts val="0"/>
              </a:spcBef>
              <a:buNone/>
              <a:defRPr sz="1400" b="0" i="0" u="none" strike="noStrike" cap="none"/>
            </a:lvl3pPr>
            <a:lvl4pPr marL="1028700" marR="0" lvl="3" indent="0" algn="l" rtl="0">
              <a:spcBef>
                <a:spcPts val="0"/>
              </a:spcBef>
              <a:buNone/>
              <a:defRPr sz="1400" b="0" i="0" u="none" strike="noStrike" cap="none"/>
            </a:lvl4pPr>
            <a:lvl5pPr marL="1371600" marR="0" lvl="4" indent="0" algn="l" rtl="0">
              <a:spcBef>
                <a:spcPts val="0"/>
              </a:spcBef>
              <a:buNone/>
              <a:defRPr sz="1400" b="0" i="0" u="none" strike="noStrike" cap="none"/>
            </a:lvl5pPr>
            <a:lvl6pPr marL="1714500" marR="0" lvl="5" indent="0" algn="l" rtl="0">
              <a:spcBef>
                <a:spcPts val="0"/>
              </a:spcBef>
              <a:buNone/>
              <a:defRPr sz="1400" b="0" i="0" u="none" strike="noStrike" cap="none"/>
            </a:lvl6pPr>
            <a:lvl7pPr marL="2057400" marR="0" lvl="6" indent="0" algn="l" rtl="0">
              <a:spcBef>
                <a:spcPts val="0"/>
              </a:spcBef>
              <a:buNone/>
              <a:defRPr sz="1400" b="0" i="0" u="none" strike="noStrike" cap="none"/>
            </a:lvl7pPr>
            <a:lvl8pPr marL="2400300" marR="0" lvl="7" indent="0" algn="l" rtl="0">
              <a:spcBef>
                <a:spcPts val="0"/>
              </a:spcBef>
              <a:buNone/>
              <a:defRPr sz="1400" b="0" i="0" u="none" strike="noStrike" cap="none"/>
            </a:lvl8pPr>
            <a:lvl9pPr marL="2743200" marR="0" lvl="8" indent="0" algn="l" rtl="0">
              <a:spcBef>
                <a:spcPts val="0"/>
              </a:spcBef>
              <a:buNone/>
              <a:defRPr sz="1400" b="0" i="0" u="none" strike="noStrike" cap="none"/>
            </a:lvl9pPr>
          </a:lstStyle>
          <a:p>
            <a:endParaRPr/>
          </a:p>
        </p:txBody>
      </p:sp>
      <p:sp>
        <p:nvSpPr>
          <p:cNvPr id="81" name="Shape 81"/>
          <p:cNvSpPr txBox="1">
            <a:spLocks noGrp="1"/>
          </p:cNvSpPr>
          <p:nvPr>
            <p:ph type="body" idx="3"/>
          </p:nvPr>
        </p:nvSpPr>
        <p:spPr>
          <a:xfrm>
            <a:off x="4673970" y="1604520"/>
            <a:ext cx="4015799" cy="3977400"/>
          </a:xfrm>
          <a:prstGeom prst="rect">
            <a:avLst/>
          </a:prstGeom>
          <a:noFill/>
          <a:ln>
            <a:noFill/>
          </a:ln>
        </p:spPr>
        <p:txBody>
          <a:bodyPr lIns="68575" tIns="68575" rIns="68575" bIns="68575" anchor="t" anchorCtr="0"/>
          <a:lstStyle>
            <a:lvl1pPr marL="0" marR="0" lvl="0" indent="0" algn="l" rtl="0">
              <a:spcBef>
                <a:spcPts val="0"/>
              </a:spcBef>
              <a:buNone/>
              <a:defRPr sz="1400" b="0" i="0" u="none" strike="noStrike" cap="none"/>
            </a:lvl1pPr>
            <a:lvl2pPr marL="342900" marR="0" lvl="1" indent="0" algn="l" rtl="0">
              <a:spcBef>
                <a:spcPts val="0"/>
              </a:spcBef>
              <a:buNone/>
              <a:defRPr sz="1400" b="0" i="0" u="none" strike="noStrike" cap="none"/>
            </a:lvl2pPr>
            <a:lvl3pPr marL="685800" marR="0" lvl="2" indent="0" algn="l" rtl="0">
              <a:spcBef>
                <a:spcPts val="0"/>
              </a:spcBef>
              <a:buNone/>
              <a:defRPr sz="1400" b="0" i="0" u="none" strike="noStrike" cap="none"/>
            </a:lvl3pPr>
            <a:lvl4pPr marL="1028700" marR="0" lvl="3" indent="0" algn="l" rtl="0">
              <a:spcBef>
                <a:spcPts val="0"/>
              </a:spcBef>
              <a:buNone/>
              <a:defRPr sz="1400" b="0" i="0" u="none" strike="noStrike" cap="none"/>
            </a:lvl4pPr>
            <a:lvl5pPr marL="1371600" marR="0" lvl="4" indent="0" algn="l" rtl="0">
              <a:spcBef>
                <a:spcPts val="0"/>
              </a:spcBef>
              <a:buNone/>
              <a:defRPr sz="1400" b="0" i="0" u="none" strike="noStrike" cap="none"/>
            </a:lvl5pPr>
            <a:lvl6pPr marL="1714500" marR="0" lvl="5" indent="0" algn="l" rtl="0">
              <a:spcBef>
                <a:spcPts val="0"/>
              </a:spcBef>
              <a:buNone/>
              <a:defRPr sz="1400" b="0" i="0" u="none" strike="noStrike" cap="none"/>
            </a:lvl6pPr>
            <a:lvl7pPr marL="2057400" marR="0" lvl="6" indent="0" algn="l" rtl="0">
              <a:spcBef>
                <a:spcPts val="0"/>
              </a:spcBef>
              <a:buNone/>
              <a:defRPr sz="1400" b="0" i="0" u="none" strike="noStrike" cap="none"/>
            </a:lvl7pPr>
            <a:lvl8pPr marL="2400300" marR="0" lvl="7" indent="0" algn="l" rtl="0">
              <a:spcBef>
                <a:spcPts val="0"/>
              </a:spcBef>
              <a:buNone/>
              <a:defRPr sz="1400" b="0" i="0" u="none" strike="noStrike" cap="none"/>
            </a:lvl8pPr>
            <a:lvl9pPr marL="2743200" marR="0" lvl="8" indent="0" algn="l" rtl="0">
              <a:spcBef>
                <a:spcPts val="0"/>
              </a:spcBef>
              <a:buNone/>
              <a:defRPr sz="1400" b="0" i="0" u="none" strike="noStrike" cap="none"/>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867800"/>
            <a:ext cx="8520600" cy="11223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457109" y="273600"/>
            <a:ext cx="8229300" cy="1144800"/>
          </a:xfrm>
          <a:prstGeom prst="rect">
            <a:avLst/>
          </a:prstGeom>
          <a:noFill/>
          <a:ln>
            <a:noFill/>
          </a:ln>
        </p:spPr>
        <p:txBody>
          <a:bodyPr lIns="68575" tIns="68575" rIns="68575" bIns="68575" anchor="ctr" anchorCtr="0"/>
          <a:lstStyle>
            <a:lvl1pPr marL="0" marR="0" lvl="0" indent="0" algn="l" rtl="0">
              <a:spcBef>
                <a:spcPts val="0"/>
              </a:spcBef>
              <a:buNone/>
              <a:defRPr sz="1400" b="0" i="0" u="none" strike="noStrike" cap="none"/>
            </a:lvl1pPr>
            <a:lvl2pPr marL="0" marR="0" lvl="1" indent="0" algn="l" rtl="0">
              <a:spcBef>
                <a:spcPts val="0"/>
              </a:spcBef>
              <a:buNone/>
              <a:defRPr sz="1400" b="0" i="0" u="none" strike="noStrike" cap="none"/>
            </a:lvl2pPr>
            <a:lvl3pPr marL="0" marR="0" lvl="2" indent="0" algn="l" rtl="0">
              <a:spcBef>
                <a:spcPts val="0"/>
              </a:spcBef>
              <a:buNone/>
              <a:defRPr sz="1400" b="0" i="0" u="none" strike="noStrike" cap="none"/>
            </a:lvl3pPr>
            <a:lvl4pPr marL="0" marR="0" lvl="3" indent="0" algn="l" rtl="0">
              <a:spcBef>
                <a:spcPts val="0"/>
              </a:spcBef>
              <a:buNone/>
              <a:defRPr sz="1400" b="0" i="0" u="none" strike="noStrike" cap="none"/>
            </a:lvl4pPr>
            <a:lvl5pPr marL="0" marR="0" lvl="4" indent="0" algn="l" rtl="0">
              <a:spcBef>
                <a:spcPts val="0"/>
              </a:spcBef>
              <a:buNone/>
              <a:defRPr sz="1400" b="0" i="0" u="none" strike="noStrike" cap="none"/>
            </a:lvl5pPr>
            <a:lvl6pPr marL="0" marR="0" lvl="5" indent="0" algn="l" rtl="0">
              <a:spcBef>
                <a:spcPts val="0"/>
              </a:spcBef>
              <a:buNone/>
              <a:defRPr sz="1400" b="0" i="0" u="none" strike="noStrike" cap="none"/>
            </a:lvl6pPr>
            <a:lvl7pPr marL="0" marR="0" lvl="6" indent="0" algn="l" rtl="0">
              <a:spcBef>
                <a:spcPts val="0"/>
              </a:spcBef>
              <a:buNone/>
              <a:defRPr sz="1400" b="0" i="0" u="none" strike="noStrike" cap="none"/>
            </a:lvl7pPr>
            <a:lvl8pPr marL="0" marR="0" lvl="7" indent="0" algn="l" rtl="0">
              <a:spcBef>
                <a:spcPts val="0"/>
              </a:spcBef>
              <a:buNone/>
              <a:defRPr sz="1400" b="0" i="0" u="none" strike="noStrike" cap="none"/>
            </a:lvl8pPr>
            <a:lvl9pPr marL="0" marR="0" lvl="8" indent="0" algn="l" rtl="0">
              <a:spcBef>
                <a:spcPts val="0"/>
              </a:spcBef>
              <a:buNone/>
              <a:defRPr sz="1400" b="0" i="0" u="none" strike="noStrike" cap="none"/>
            </a:lvl9pPr>
          </a:lstStyle>
          <a:p>
            <a:endParaRPr/>
          </a:p>
        </p:txBody>
      </p:sp>
      <p:sp>
        <p:nvSpPr>
          <p:cNvPr id="84" name="Shape 84"/>
          <p:cNvSpPr txBox="1">
            <a:spLocks noGrp="1"/>
          </p:cNvSpPr>
          <p:nvPr>
            <p:ph type="body" idx="1"/>
          </p:nvPr>
        </p:nvSpPr>
        <p:spPr>
          <a:xfrm>
            <a:off x="457109" y="1604520"/>
            <a:ext cx="4015800" cy="3977400"/>
          </a:xfrm>
          <a:prstGeom prst="rect">
            <a:avLst/>
          </a:prstGeom>
          <a:noFill/>
          <a:ln>
            <a:noFill/>
          </a:ln>
        </p:spPr>
        <p:txBody>
          <a:bodyPr lIns="68575" tIns="68575" rIns="68575" bIns="68575" anchor="t" anchorCtr="0"/>
          <a:lstStyle>
            <a:lvl1pPr marL="0" marR="0" lvl="0" indent="0" algn="l" rtl="0">
              <a:spcBef>
                <a:spcPts val="0"/>
              </a:spcBef>
              <a:buNone/>
              <a:defRPr sz="1400" b="0" i="0" u="none" strike="noStrike" cap="none"/>
            </a:lvl1pPr>
            <a:lvl2pPr marL="342900" marR="0" lvl="1" indent="0" algn="l" rtl="0">
              <a:spcBef>
                <a:spcPts val="0"/>
              </a:spcBef>
              <a:buNone/>
              <a:defRPr sz="1400" b="0" i="0" u="none" strike="noStrike" cap="none"/>
            </a:lvl2pPr>
            <a:lvl3pPr marL="685800" marR="0" lvl="2" indent="0" algn="l" rtl="0">
              <a:spcBef>
                <a:spcPts val="0"/>
              </a:spcBef>
              <a:buNone/>
              <a:defRPr sz="1400" b="0" i="0" u="none" strike="noStrike" cap="none"/>
            </a:lvl3pPr>
            <a:lvl4pPr marL="1028700" marR="0" lvl="3" indent="0" algn="l" rtl="0">
              <a:spcBef>
                <a:spcPts val="0"/>
              </a:spcBef>
              <a:buNone/>
              <a:defRPr sz="1400" b="0" i="0" u="none" strike="noStrike" cap="none"/>
            </a:lvl4pPr>
            <a:lvl5pPr marL="1371600" marR="0" lvl="4" indent="0" algn="l" rtl="0">
              <a:spcBef>
                <a:spcPts val="0"/>
              </a:spcBef>
              <a:buNone/>
              <a:defRPr sz="1400" b="0" i="0" u="none" strike="noStrike" cap="none"/>
            </a:lvl5pPr>
            <a:lvl6pPr marL="1714500" marR="0" lvl="5" indent="0" algn="l" rtl="0">
              <a:spcBef>
                <a:spcPts val="0"/>
              </a:spcBef>
              <a:buNone/>
              <a:defRPr sz="1400" b="0" i="0" u="none" strike="noStrike" cap="none"/>
            </a:lvl6pPr>
            <a:lvl7pPr marL="2057400" marR="0" lvl="6" indent="0" algn="l" rtl="0">
              <a:spcBef>
                <a:spcPts val="0"/>
              </a:spcBef>
              <a:buNone/>
              <a:defRPr sz="1400" b="0" i="0" u="none" strike="noStrike" cap="none"/>
            </a:lvl7pPr>
            <a:lvl8pPr marL="2400300" marR="0" lvl="7" indent="0" algn="l" rtl="0">
              <a:spcBef>
                <a:spcPts val="0"/>
              </a:spcBef>
              <a:buNone/>
              <a:defRPr sz="1400" b="0" i="0" u="none" strike="noStrike" cap="none"/>
            </a:lvl8pPr>
            <a:lvl9pPr marL="2743200" marR="0" lvl="8" indent="0" algn="l" rtl="0">
              <a:spcBef>
                <a:spcPts val="0"/>
              </a:spcBef>
              <a:buNone/>
              <a:defRPr sz="1400" b="0" i="0" u="none" strike="noStrike" cap="none"/>
            </a:lvl9pPr>
          </a:lstStyle>
          <a:p>
            <a:endParaRPr/>
          </a:p>
        </p:txBody>
      </p:sp>
      <p:sp>
        <p:nvSpPr>
          <p:cNvPr id="85" name="Shape 85"/>
          <p:cNvSpPr txBox="1">
            <a:spLocks noGrp="1"/>
          </p:cNvSpPr>
          <p:nvPr>
            <p:ph type="body" idx="2"/>
          </p:nvPr>
        </p:nvSpPr>
        <p:spPr>
          <a:xfrm>
            <a:off x="4673970" y="1604520"/>
            <a:ext cx="4015799" cy="1896900"/>
          </a:xfrm>
          <a:prstGeom prst="rect">
            <a:avLst/>
          </a:prstGeom>
          <a:noFill/>
          <a:ln>
            <a:noFill/>
          </a:ln>
        </p:spPr>
        <p:txBody>
          <a:bodyPr lIns="68575" tIns="68575" rIns="68575" bIns="68575" anchor="t" anchorCtr="0"/>
          <a:lstStyle>
            <a:lvl1pPr marL="0" marR="0" lvl="0" indent="0" algn="l" rtl="0">
              <a:spcBef>
                <a:spcPts val="0"/>
              </a:spcBef>
              <a:buNone/>
              <a:defRPr sz="1400" b="0" i="0" u="none" strike="noStrike" cap="none"/>
            </a:lvl1pPr>
            <a:lvl2pPr marL="342900" marR="0" lvl="1" indent="0" algn="l" rtl="0">
              <a:spcBef>
                <a:spcPts val="0"/>
              </a:spcBef>
              <a:buNone/>
              <a:defRPr sz="1400" b="0" i="0" u="none" strike="noStrike" cap="none"/>
            </a:lvl2pPr>
            <a:lvl3pPr marL="685800" marR="0" lvl="2" indent="0" algn="l" rtl="0">
              <a:spcBef>
                <a:spcPts val="0"/>
              </a:spcBef>
              <a:buNone/>
              <a:defRPr sz="1400" b="0" i="0" u="none" strike="noStrike" cap="none"/>
            </a:lvl3pPr>
            <a:lvl4pPr marL="1028700" marR="0" lvl="3" indent="0" algn="l" rtl="0">
              <a:spcBef>
                <a:spcPts val="0"/>
              </a:spcBef>
              <a:buNone/>
              <a:defRPr sz="1400" b="0" i="0" u="none" strike="noStrike" cap="none"/>
            </a:lvl4pPr>
            <a:lvl5pPr marL="1371600" marR="0" lvl="4" indent="0" algn="l" rtl="0">
              <a:spcBef>
                <a:spcPts val="0"/>
              </a:spcBef>
              <a:buNone/>
              <a:defRPr sz="1400" b="0" i="0" u="none" strike="noStrike" cap="none"/>
            </a:lvl5pPr>
            <a:lvl6pPr marL="1714500" marR="0" lvl="5" indent="0" algn="l" rtl="0">
              <a:spcBef>
                <a:spcPts val="0"/>
              </a:spcBef>
              <a:buNone/>
              <a:defRPr sz="1400" b="0" i="0" u="none" strike="noStrike" cap="none"/>
            </a:lvl6pPr>
            <a:lvl7pPr marL="2057400" marR="0" lvl="6" indent="0" algn="l" rtl="0">
              <a:spcBef>
                <a:spcPts val="0"/>
              </a:spcBef>
              <a:buNone/>
              <a:defRPr sz="1400" b="0" i="0" u="none" strike="noStrike" cap="none"/>
            </a:lvl7pPr>
            <a:lvl8pPr marL="2400300" marR="0" lvl="7" indent="0" algn="l" rtl="0">
              <a:spcBef>
                <a:spcPts val="0"/>
              </a:spcBef>
              <a:buNone/>
              <a:defRPr sz="1400" b="0" i="0" u="none" strike="noStrike" cap="none"/>
            </a:lvl8pPr>
            <a:lvl9pPr marL="2743200" marR="0" lvl="8" indent="0" algn="l" rtl="0">
              <a:spcBef>
                <a:spcPts val="0"/>
              </a:spcBef>
              <a:buNone/>
              <a:defRPr sz="1400" b="0" i="0" u="none" strike="noStrike" cap="none"/>
            </a:lvl9pPr>
          </a:lstStyle>
          <a:p>
            <a:endParaRPr/>
          </a:p>
        </p:txBody>
      </p:sp>
      <p:sp>
        <p:nvSpPr>
          <p:cNvPr id="86" name="Shape 86"/>
          <p:cNvSpPr txBox="1">
            <a:spLocks noGrp="1"/>
          </p:cNvSpPr>
          <p:nvPr>
            <p:ph type="body" idx="3"/>
          </p:nvPr>
        </p:nvSpPr>
        <p:spPr>
          <a:xfrm>
            <a:off x="4673970" y="3682080"/>
            <a:ext cx="4015799" cy="1896900"/>
          </a:xfrm>
          <a:prstGeom prst="rect">
            <a:avLst/>
          </a:prstGeom>
          <a:noFill/>
          <a:ln>
            <a:noFill/>
          </a:ln>
        </p:spPr>
        <p:txBody>
          <a:bodyPr lIns="68575" tIns="68575" rIns="68575" bIns="68575" anchor="t" anchorCtr="0"/>
          <a:lstStyle>
            <a:lvl1pPr marL="0" marR="0" lvl="0" indent="0" algn="l" rtl="0">
              <a:spcBef>
                <a:spcPts val="0"/>
              </a:spcBef>
              <a:buNone/>
              <a:defRPr sz="1400" b="0" i="0" u="none" strike="noStrike" cap="none"/>
            </a:lvl1pPr>
            <a:lvl2pPr marL="342900" marR="0" lvl="1" indent="0" algn="l" rtl="0">
              <a:spcBef>
                <a:spcPts val="0"/>
              </a:spcBef>
              <a:buNone/>
              <a:defRPr sz="1400" b="0" i="0" u="none" strike="noStrike" cap="none"/>
            </a:lvl2pPr>
            <a:lvl3pPr marL="685800" marR="0" lvl="2" indent="0" algn="l" rtl="0">
              <a:spcBef>
                <a:spcPts val="0"/>
              </a:spcBef>
              <a:buNone/>
              <a:defRPr sz="1400" b="0" i="0" u="none" strike="noStrike" cap="none"/>
            </a:lvl3pPr>
            <a:lvl4pPr marL="1028700" marR="0" lvl="3" indent="0" algn="l" rtl="0">
              <a:spcBef>
                <a:spcPts val="0"/>
              </a:spcBef>
              <a:buNone/>
              <a:defRPr sz="1400" b="0" i="0" u="none" strike="noStrike" cap="none"/>
            </a:lvl4pPr>
            <a:lvl5pPr marL="1371600" marR="0" lvl="4" indent="0" algn="l" rtl="0">
              <a:spcBef>
                <a:spcPts val="0"/>
              </a:spcBef>
              <a:buNone/>
              <a:defRPr sz="1400" b="0" i="0" u="none" strike="noStrike" cap="none"/>
            </a:lvl5pPr>
            <a:lvl6pPr marL="1714500" marR="0" lvl="5" indent="0" algn="l" rtl="0">
              <a:spcBef>
                <a:spcPts val="0"/>
              </a:spcBef>
              <a:buNone/>
              <a:defRPr sz="1400" b="0" i="0" u="none" strike="noStrike" cap="none"/>
            </a:lvl6pPr>
            <a:lvl7pPr marL="2057400" marR="0" lvl="6" indent="0" algn="l" rtl="0">
              <a:spcBef>
                <a:spcPts val="0"/>
              </a:spcBef>
              <a:buNone/>
              <a:defRPr sz="1400" b="0" i="0" u="none" strike="noStrike" cap="none"/>
            </a:lvl7pPr>
            <a:lvl8pPr marL="2400300" marR="0" lvl="7" indent="0" algn="l" rtl="0">
              <a:spcBef>
                <a:spcPts val="0"/>
              </a:spcBef>
              <a:buNone/>
              <a:defRPr sz="1400" b="0" i="0" u="none" strike="noStrike" cap="none"/>
            </a:lvl8pPr>
            <a:lvl9pPr marL="2743200" marR="0" lvl="8" indent="0" algn="l" rtl="0">
              <a:spcBef>
                <a:spcPts val="0"/>
              </a:spcBef>
              <a:buNone/>
              <a:defRPr sz="1400" b="0" i="0" u="none" strike="noStrike" cap="none"/>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cSld name="Title, 2 Content over Content">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457109" y="273600"/>
            <a:ext cx="8229300" cy="1144800"/>
          </a:xfrm>
          <a:prstGeom prst="rect">
            <a:avLst/>
          </a:prstGeom>
          <a:noFill/>
          <a:ln>
            <a:noFill/>
          </a:ln>
        </p:spPr>
        <p:txBody>
          <a:bodyPr lIns="68575" tIns="68575" rIns="68575" bIns="68575" anchor="ctr" anchorCtr="0"/>
          <a:lstStyle>
            <a:lvl1pPr marL="0" marR="0" lvl="0" indent="0" algn="l" rtl="0">
              <a:spcBef>
                <a:spcPts val="0"/>
              </a:spcBef>
              <a:buNone/>
              <a:defRPr sz="1400" b="0" i="0" u="none" strike="noStrike" cap="none"/>
            </a:lvl1pPr>
            <a:lvl2pPr marL="0" marR="0" lvl="1" indent="0" algn="l" rtl="0">
              <a:spcBef>
                <a:spcPts val="0"/>
              </a:spcBef>
              <a:buNone/>
              <a:defRPr sz="1400" b="0" i="0" u="none" strike="noStrike" cap="none"/>
            </a:lvl2pPr>
            <a:lvl3pPr marL="0" marR="0" lvl="2" indent="0" algn="l" rtl="0">
              <a:spcBef>
                <a:spcPts val="0"/>
              </a:spcBef>
              <a:buNone/>
              <a:defRPr sz="1400" b="0" i="0" u="none" strike="noStrike" cap="none"/>
            </a:lvl3pPr>
            <a:lvl4pPr marL="0" marR="0" lvl="3" indent="0" algn="l" rtl="0">
              <a:spcBef>
                <a:spcPts val="0"/>
              </a:spcBef>
              <a:buNone/>
              <a:defRPr sz="1400" b="0" i="0" u="none" strike="noStrike" cap="none"/>
            </a:lvl4pPr>
            <a:lvl5pPr marL="0" marR="0" lvl="4" indent="0" algn="l" rtl="0">
              <a:spcBef>
                <a:spcPts val="0"/>
              </a:spcBef>
              <a:buNone/>
              <a:defRPr sz="1400" b="0" i="0" u="none" strike="noStrike" cap="none"/>
            </a:lvl5pPr>
            <a:lvl6pPr marL="0" marR="0" lvl="5" indent="0" algn="l" rtl="0">
              <a:spcBef>
                <a:spcPts val="0"/>
              </a:spcBef>
              <a:buNone/>
              <a:defRPr sz="1400" b="0" i="0" u="none" strike="noStrike" cap="none"/>
            </a:lvl6pPr>
            <a:lvl7pPr marL="0" marR="0" lvl="6" indent="0" algn="l" rtl="0">
              <a:spcBef>
                <a:spcPts val="0"/>
              </a:spcBef>
              <a:buNone/>
              <a:defRPr sz="1400" b="0" i="0" u="none" strike="noStrike" cap="none"/>
            </a:lvl7pPr>
            <a:lvl8pPr marL="0" marR="0" lvl="7" indent="0" algn="l" rtl="0">
              <a:spcBef>
                <a:spcPts val="0"/>
              </a:spcBef>
              <a:buNone/>
              <a:defRPr sz="1400" b="0" i="0" u="none" strike="noStrike" cap="none"/>
            </a:lvl8pPr>
            <a:lvl9pPr marL="0" marR="0" lvl="8" indent="0" algn="l" rtl="0">
              <a:spcBef>
                <a:spcPts val="0"/>
              </a:spcBef>
              <a:buNone/>
              <a:defRPr sz="1400" b="0" i="0" u="none" strike="noStrike" cap="none"/>
            </a:lvl9pPr>
          </a:lstStyle>
          <a:p>
            <a:endParaRPr/>
          </a:p>
        </p:txBody>
      </p:sp>
      <p:sp>
        <p:nvSpPr>
          <p:cNvPr id="89" name="Shape 89"/>
          <p:cNvSpPr txBox="1">
            <a:spLocks noGrp="1"/>
          </p:cNvSpPr>
          <p:nvPr>
            <p:ph type="body" idx="1"/>
          </p:nvPr>
        </p:nvSpPr>
        <p:spPr>
          <a:xfrm>
            <a:off x="457109" y="1604520"/>
            <a:ext cx="4015800" cy="1896900"/>
          </a:xfrm>
          <a:prstGeom prst="rect">
            <a:avLst/>
          </a:prstGeom>
          <a:noFill/>
          <a:ln>
            <a:noFill/>
          </a:ln>
        </p:spPr>
        <p:txBody>
          <a:bodyPr lIns="68575" tIns="68575" rIns="68575" bIns="68575" anchor="t" anchorCtr="0"/>
          <a:lstStyle>
            <a:lvl1pPr marL="0" marR="0" lvl="0" indent="0" algn="l" rtl="0">
              <a:spcBef>
                <a:spcPts val="0"/>
              </a:spcBef>
              <a:buNone/>
              <a:defRPr sz="1400" b="0" i="0" u="none" strike="noStrike" cap="none"/>
            </a:lvl1pPr>
            <a:lvl2pPr marL="342900" marR="0" lvl="1" indent="0" algn="l" rtl="0">
              <a:spcBef>
                <a:spcPts val="0"/>
              </a:spcBef>
              <a:buNone/>
              <a:defRPr sz="1400" b="0" i="0" u="none" strike="noStrike" cap="none"/>
            </a:lvl2pPr>
            <a:lvl3pPr marL="685800" marR="0" lvl="2" indent="0" algn="l" rtl="0">
              <a:spcBef>
                <a:spcPts val="0"/>
              </a:spcBef>
              <a:buNone/>
              <a:defRPr sz="1400" b="0" i="0" u="none" strike="noStrike" cap="none"/>
            </a:lvl3pPr>
            <a:lvl4pPr marL="1028700" marR="0" lvl="3" indent="0" algn="l" rtl="0">
              <a:spcBef>
                <a:spcPts val="0"/>
              </a:spcBef>
              <a:buNone/>
              <a:defRPr sz="1400" b="0" i="0" u="none" strike="noStrike" cap="none"/>
            </a:lvl4pPr>
            <a:lvl5pPr marL="1371600" marR="0" lvl="4" indent="0" algn="l" rtl="0">
              <a:spcBef>
                <a:spcPts val="0"/>
              </a:spcBef>
              <a:buNone/>
              <a:defRPr sz="1400" b="0" i="0" u="none" strike="noStrike" cap="none"/>
            </a:lvl5pPr>
            <a:lvl6pPr marL="1714500" marR="0" lvl="5" indent="0" algn="l" rtl="0">
              <a:spcBef>
                <a:spcPts val="0"/>
              </a:spcBef>
              <a:buNone/>
              <a:defRPr sz="1400" b="0" i="0" u="none" strike="noStrike" cap="none"/>
            </a:lvl6pPr>
            <a:lvl7pPr marL="2057400" marR="0" lvl="6" indent="0" algn="l" rtl="0">
              <a:spcBef>
                <a:spcPts val="0"/>
              </a:spcBef>
              <a:buNone/>
              <a:defRPr sz="1400" b="0" i="0" u="none" strike="noStrike" cap="none"/>
            </a:lvl7pPr>
            <a:lvl8pPr marL="2400300" marR="0" lvl="7" indent="0" algn="l" rtl="0">
              <a:spcBef>
                <a:spcPts val="0"/>
              </a:spcBef>
              <a:buNone/>
              <a:defRPr sz="1400" b="0" i="0" u="none" strike="noStrike" cap="none"/>
            </a:lvl8pPr>
            <a:lvl9pPr marL="2743200" marR="0" lvl="8" indent="0" algn="l" rtl="0">
              <a:spcBef>
                <a:spcPts val="0"/>
              </a:spcBef>
              <a:buNone/>
              <a:defRPr sz="1400" b="0" i="0" u="none" strike="noStrike" cap="none"/>
            </a:lvl9pPr>
          </a:lstStyle>
          <a:p>
            <a:endParaRPr/>
          </a:p>
        </p:txBody>
      </p:sp>
      <p:sp>
        <p:nvSpPr>
          <p:cNvPr id="90" name="Shape 90"/>
          <p:cNvSpPr txBox="1">
            <a:spLocks noGrp="1"/>
          </p:cNvSpPr>
          <p:nvPr>
            <p:ph type="body" idx="2"/>
          </p:nvPr>
        </p:nvSpPr>
        <p:spPr>
          <a:xfrm>
            <a:off x="4673970" y="1604520"/>
            <a:ext cx="4015799" cy="1896900"/>
          </a:xfrm>
          <a:prstGeom prst="rect">
            <a:avLst/>
          </a:prstGeom>
          <a:noFill/>
          <a:ln>
            <a:noFill/>
          </a:ln>
        </p:spPr>
        <p:txBody>
          <a:bodyPr lIns="68575" tIns="68575" rIns="68575" bIns="68575" anchor="t" anchorCtr="0"/>
          <a:lstStyle>
            <a:lvl1pPr marL="0" marR="0" lvl="0" indent="0" algn="l" rtl="0">
              <a:spcBef>
                <a:spcPts val="0"/>
              </a:spcBef>
              <a:buNone/>
              <a:defRPr sz="1400" b="0" i="0" u="none" strike="noStrike" cap="none"/>
            </a:lvl1pPr>
            <a:lvl2pPr marL="342900" marR="0" lvl="1" indent="0" algn="l" rtl="0">
              <a:spcBef>
                <a:spcPts val="0"/>
              </a:spcBef>
              <a:buNone/>
              <a:defRPr sz="1400" b="0" i="0" u="none" strike="noStrike" cap="none"/>
            </a:lvl2pPr>
            <a:lvl3pPr marL="685800" marR="0" lvl="2" indent="0" algn="l" rtl="0">
              <a:spcBef>
                <a:spcPts val="0"/>
              </a:spcBef>
              <a:buNone/>
              <a:defRPr sz="1400" b="0" i="0" u="none" strike="noStrike" cap="none"/>
            </a:lvl3pPr>
            <a:lvl4pPr marL="1028700" marR="0" lvl="3" indent="0" algn="l" rtl="0">
              <a:spcBef>
                <a:spcPts val="0"/>
              </a:spcBef>
              <a:buNone/>
              <a:defRPr sz="1400" b="0" i="0" u="none" strike="noStrike" cap="none"/>
            </a:lvl4pPr>
            <a:lvl5pPr marL="1371600" marR="0" lvl="4" indent="0" algn="l" rtl="0">
              <a:spcBef>
                <a:spcPts val="0"/>
              </a:spcBef>
              <a:buNone/>
              <a:defRPr sz="1400" b="0" i="0" u="none" strike="noStrike" cap="none"/>
            </a:lvl5pPr>
            <a:lvl6pPr marL="1714500" marR="0" lvl="5" indent="0" algn="l" rtl="0">
              <a:spcBef>
                <a:spcPts val="0"/>
              </a:spcBef>
              <a:buNone/>
              <a:defRPr sz="1400" b="0" i="0" u="none" strike="noStrike" cap="none"/>
            </a:lvl6pPr>
            <a:lvl7pPr marL="2057400" marR="0" lvl="6" indent="0" algn="l" rtl="0">
              <a:spcBef>
                <a:spcPts val="0"/>
              </a:spcBef>
              <a:buNone/>
              <a:defRPr sz="1400" b="0" i="0" u="none" strike="noStrike" cap="none"/>
            </a:lvl7pPr>
            <a:lvl8pPr marL="2400300" marR="0" lvl="7" indent="0" algn="l" rtl="0">
              <a:spcBef>
                <a:spcPts val="0"/>
              </a:spcBef>
              <a:buNone/>
              <a:defRPr sz="1400" b="0" i="0" u="none" strike="noStrike" cap="none"/>
            </a:lvl8pPr>
            <a:lvl9pPr marL="2743200" marR="0" lvl="8" indent="0" algn="l" rtl="0">
              <a:spcBef>
                <a:spcPts val="0"/>
              </a:spcBef>
              <a:buNone/>
              <a:defRPr sz="1400" b="0" i="0" u="none" strike="noStrike" cap="none"/>
            </a:lvl9pPr>
          </a:lstStyle>
          <a:p>
            <a:endParaRPr/>
          </a:p>
        </p:txBody>
      </p:sp>
      <p:sp>
        <p:nvSpPr>
          <p:cNvPr id="91" name="Shape 91"/>
          <p:cNvSpPr txBox="1">
            <a:spLocks noGrp="1"/>
          </p:cNvSpPr>
          <p:nvPr>
            <p:ph type="body" idx="3"/>
          </p:nvPr>
        </p:nvSpPr>
        <p:spPr>
          <a:xfrm>
            <a:off x="457109" y="3682080"/>
            <a:ext cx="8229300" cy="1896900"/>
          </a:xfrm>
          <a:prstGeom prst="rect">
            <a:avLst/>
          </a:prstGeom>
          <a:noFill/>
          <a:ln>
            <a:noFill/>
          </a:ln>
        </p:spPr>
        <p:txBody>
          <a:bodyPr lIns="68575" tIns="68575" rIns="68575" bIns="68575" anchor="t" anchorCtr="0"/>
          <a:lstStyle>
            <a:lvl1pPr marL="0" marR="0" lvl="0" indent="0" algn="l" rtl="0">
              <a:spcBef>
                <a:spcPts val="0"/>
              </a:spcBef>
              <a:buNone/>
              <a:defRPr sz="1400" b="0" i="0" u="none" strike="noStrike" cap="none"/>
            </a:lvl1pPr>
            <a:lvl2pPr marL="342900" marR="0" lvl="1" indent="0" algn="l" rtl="0">
              <a:spcBef>
                <a:spcPts val="0"/>
              </a:spcBef>
              <a:buNone/>
              <a:defRPr sz="1400" b="0" i="0" u="none" strike="noStrike" cap="none"/>
            </a:lvl2pPr>
            <a:lvl3pPr marL="685800" marR="0" lvl="2" indent="0" algn="l" rtl="0">
              <a:spcBef>
                <a:spcPts val="0"/>
              </a:spcBef>
              <a:buNone/>
              <a:defRPr sz="1400" b="0" i="0" u="none" strike="noStrike" cap="none"/>
            </a:lvl3pPr>
            <a:lvl4pPr marL="1028700" marR="0" lvl="3" indent="0" algn="l" rtl="0">
              <a:spcBef>
                <a:spcPts val="0"/>
              </a:spcBef>
              <a:buNone/>
              <a:defRPr sz="1400" b="0" i="0" u="none" strike="noStrike" cap="none"/>
            </a:lvl4pPr>
            <a:lvl5pPr marL="1371600" marR="0" lvl="4" indent="0" algn="l" rtl="0">
              <a:spcBef>
                <a:spcPts val="0"/>
              </a:spcBef>
              <a:buNone/>
              <a:defRPr sz="1400" b="0" i="0" u="none" strike="noStrike" cap="none"/>
            </a:lvl5pPr>
            <a:lvl6pPr marL="1714500" marR="0" lvl="5" indent="0" algn="l" rtl="0">
              <a:spcBef>
                <a:spcPts val="0"/>
              </a:spcBef>
              <a:buNone/>
              <a:defRPr sz="1400" b="0" i="0" u="none" strike="noStrike" cap="none"/>
            </a:lvl6pPr>
            <a:lvl7pPr marL="2057400" marR="0" lvl="6" indent="0" algn="l" rtl="0">
              <a:spcBef>
                <a:spcPts val="0"/>
              </a:spcBef>
              <a:buNone/>
              <a:defRPr sz="1400" b="0" i="0" u="none" strike="noStrike" cap="none"/>
            </a:lvl7pPr>
            <a:lvl8pPr marL="2400300" marR="0" lvl="7" indent="0" algn="l" rtl="0">
              <a:spcBef>
                <a:spcPts val="0"/>
              </a:spcBef>
              <a:buNone/>
              <a:defRPr sz="1400" b="0" i="0" u="none" strike="noStrike" cap="none"/>
            </a:lvl8pPr>
            <a:lvl9pPr marL="2743200" marR="0" lvl="8" indent="0" algn="l" rtl="0">
              <a:spcBef>
                <a:spcPts val="0"/>
              </a:spcBef>
              <a:buNone/>
              <a:defRPr sz="1400" b="0" i="0" u="none" strike="noStrike" cap="none"/>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cSld name="Title, Content over Content">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457109" y="273600"/>
            <a:ext cx="8229300" cy="1144800"/>
          </a:xfrm>
          <a:prstGeom prst="rect">
            <a:avLst/>
          </a:prstGeom>
          <a:noFill/>
          <a:ln>
            <a:noFill/>
          </a:ln>
        </p:spPr>
        <p:txBody>
          <a:bodyPr lIns="68575" tIns="68575" rIns="68575" bIns="68575" anchor="ctr" anchorCtr="0"/>
          <a:lstStyle>
            <a:lvl1pPr marL="0" marR="0" lvl="0" indent="0" algn="l" rtl="0">
              <a:spcBef>
                <a:spcPts val="0"/>
              </a:spcBef>
              <a:buNone/>
              <a:defRPr sz="1400" b="0" i="0" u="none" strike="noStrike" cap="none"/>
            </a:lvl1pPr>
            <a:lvl2pPr marL="0" marR="0" lvl="1" indent="0" algn="l" rtl="0">
              <a:spcBef>
                <a:spcPts val="0"/>
              </a:spcBef>
              <a:buNone/>
              <a:defRPr sz="1400" b="0" i="0" u="none" strike="noStrike" cap="none"/>
            </a:lvl2pPr>
            <a:lvl3pPr marL="0" marR="0" lvl="2" indent="0" algn="l" rtl="0">
              <a:spcBef>
                <a:spcPts val="0"/>
              </a:spcBef>
              <a:buNone/>
              <a:defRPr sz="1400" b="0" i="0" u="none" strike="noStrike" cap="none"/>
            </a:lvl3pPr>
            <a:lvl4pPr marL="0" marR="0" lvl="3" indent="0" algn="l" rtl="0">
              <a:spcBef>
                <a:spcPts val="0"/>
              </a:spcBef>
              <a:buNone/>
              <a:defRPr sz="1400" b="0" i="0" u="none" strike="noStrike" cap="none"/>
            </a:lvl4pPr>
            <a:lvl5pPr marL="0" marR="0" lvl="4" indent="0" algn="l" rtl="0">
              <a:spcBef>
                <a:spcPts val="0"/>
              </a:spcBef>
              <a:buNone/>
              <a:defRPr sz="1400" b="0" i="0" u="none" strike="noStrike" cap="none"/>
            </a:lvl5pPr>
            <a:lvl6pPr marL="0" marR="0" lvl="5" indent="0" algn="l" rtl="0">
              <a:spcBef>
                <a:spcPts val="0"/>
              </a:spcBef>
              <a:buNone/>
              <a:defRPr sz="1400" b="0" i="0" u="none" strike="noStrike" cap="none"/>
            </a:lvl6pPr>
            <a:lvl7pPr marL="0" marR="0" lvl="6" indent="0" algn="l" rtl="0">
              <a:spcBef>
                <a:spcPts val="0"/>
              </a:spcBef>
              <a:buNone/>
              <a:defRPr sz="1400" b="0" i="0" u="none" strike="noStrike" cap="none"/>
            </a:lvl7pPr>
            <a:lvl8pPr marL="0" marR="0" lvl="7" indent="0" algn="l" rtl="0">
              <a:spcBef>
                <a:spcPts val="0"/>
              </a:spcBef>
              <a:buNone/>
              <a:defRPr sz="1400" b="0" i="0" u="none" strike="noStrike" cap="none"/>
            </a:lvl8pPr>
            <a:lvl9pPr marL="0" marR="0" lvl="8" indent="0" algn="l" rtl="0">
              <a:spcBef>
                <a:spcPts val="0"/>
              </a:spcBef>
              <a:buNone/>
              <a:defRPr sz="1400" b="0" i="0" u="none" strike="noStrike" cap="none"/>
            </a:lvl9pPr>
          </a:lstStyle>
          <a:p>
            <a:endParaRPr/>
          </a:p>
        </p:txBody>
      </p:sp>
      <p:sp>
        <p:nvSpPr>
          <p:cNvPr id="94" name="Shape 94"/>
          <p:cNvSpPr txBox="1">
            <a:spLocks noGrp="1"/>
          </p:cNvSpPr>
          <p:nvPr>
            <p:ph type="body" idx="1"/>
          </p:nvPr>
        </p:nvSpPr>
        <p:spPr>
          <a:xfrm>
            <a:off x="457109" y="1604520"/>
            <a:ext cx="8229300" cy="1896900"/>
          </a:xfrm>
          <a:prstGeom prst="rect">
            <a:avLst/>
          </a:prstGeom>
          <a:noFill/>
          <a:ln>
            <a:noFill/>
          </a:ln>
        </p:spPr>
        <p:txBody>
          <a:bodyPr lIns="68575" tIns="68575" rIns="68575" bIns="68575" anchor="t" anchorCtr="0"/>
          <a:lstStyle>
            <a:lvl1pPr marL="0" marR="0" lvl="0" indent="0" algn="l" rtl="0">
              <a:spcBef>
                <a:spcPts val="0"/>
              </a:spcBef>
              <a:buNone/>
              <a:defRPr sz="1400" b="0" i="0" u="none" strike="noStrike" cap="none"/>
            </a:lvl1pPr>
            <a:lvl2pPr marL="342900" marR="0" lvl="1" indent="0" algn="l" rtl="0">
              <a:spcBef>
                <a:spcPts val="0"/>
              </a:spcBef>
              <a:buNone/>
              <a:defRPr sz="1400" b="0" i="0" u="none" strike="noStrike" cap="none"/>
            </a:lvl2pPr>
            <a:lvl3pPr marL="685800" marR="0" lvl="2" indent="0" algn="l" rtl="0">
              <a:spcBef>
                <a:spcPts val="0"/>
              </a:spcBef>
              <a:buNone/>
              <a:defRPr sz="1400" b="0" i="0" u="none" strike="noStrike" cap="none"/>
            </a:lvl3pPr>
            <a:lvl4pPr marL="1028700" marR="0" lvl="3" indent="0" algn="l" rtl="0">
              <a:spcBef>
                <a:spcPts val="0"/>
              </a:spcBef>
              <a:buNone/>
              <a:defRPr sz="1400" b="0" i="0" u="none" strike="noStrike" cap="none"/>
            </a:lvl4pPr>
            <a:lvl5pPr marL="1371600" marR="0" lvl="4" indent="0" algn="l" rtl="0">
              <a:spcBef>
                <a:spcPts val="0"/>
              </a:spcBef>
              <a:buNone/>
              <a:defRPr sz="1400" b="0" i="0" u="none" strike="noStrike" cap="none"/>
            </a:lvl5pPr>
            <a:lvl6pPr marL="1714500" marR="0" lvl="5" indent="0" algn="l" rtl="0">
              <a:spcBef>
                <a:spcPts val="0"/>
              </a:spcBef>
              <a:buNone/>
              <a:defRPr sz="1400" b="0" i="0" u="none" strike="noStrike" cap="none"/>
            </a:lvl6pPr>
            <a:lvl7pPr marL="2057400" marR="0" lvl="6" indent="0" algn="l" rtl="0">
              <a:spcBef>
                <a:spcPts val="0"/>
              </a:spcBef>
              <a:buNone/>
              <a:defRPr sz="1400" b="0" i="0" u="none" strike="noStrike" cap="none"/>
            </a:lvl7pPr>
            <a:lvl8pPr marL="2400300" marR="0" lvl="7" indent="0" algn="l" rtl="0">
              <a:spcBef>
                <a:spcPts val="0"/>
              </a:spcBef>
              <a:buNone/>
              <a:defRPr sz="1400" b="0" i="0" u="none" strike="noStrike" cap="none"/>
            </a:lvl8pPr>
            <a:lvl9pPr marL="2743200" marR="0" lvl="8" indent="0" algn="l" rtl="0">
              <a:spcBef>
                <a:spcPts val="0"/>
              </a:spcBef>
              <a:buNone/>
              <a:defRPr sz="1400" b="0" i="0" u="none" strike="noStrike" cap="none"/>
            </a:lvl9pPr>
          </a:lstStyle>
          <a:p>
            <a:endParaRPr/>
          </a:p>
        </p:txBody>
      </p:sp>
      <p:sp>
        <p:nvSpPr>
          <p:cNvPr id="95" name="Shape 95"/>
          <p:cNvSpPr txBox="1">
            <a:spLocks noGrp="1"/>
          </p:cNvSpPr>
          <p:nvPr>
            <p:ph type="body" idx="2"/>
          </p:nvPr>
        </p:nvSpPr>
        <p:spPr>
          <a:xfrm>
            <a:off x="457109" y="3682080"/>
            <a:ext cx="8229300" cy="1896900"/>
          </a:xfrm>
          <a:prstGeom prst="rect">
            <a:avLst/>
          </a:prstGeom>
          <a:noFill/>
          <a:ln>
            <a:noFill/>
          </a:ln>
        </p:spPr>
        <p:txBody>
          <a:bodyPr lIns="68575" tIns="68575" rIns="68575" bIns="68575" anchor="t" anchorCtr="0"/>
          <a:lstStyle>
            <a:lvl1pPr marL="0" marR="0" lvl="0" indent="0" algn="l" rtl="0">
              <a:spcBef>
                <a:spcPts val="0"/>
              </a:spcBef>
              <a:buNone/>
              <a:defRPr sz="1400" b="0" i="0" u="none" strike="noStrike" cap="none"/>
            </a:lvl1pPr>
            <a:lvl2pPr marL="342900" marR="0" lvl="1" indent="0" algn="l" rtl="0">
              <a:spcBef>
                <a:spcPts val="0"/>
              </a:spcBef>
              <a:buNone/>
              <a:defRPr sz="1400" b="0" i="0" u="none" strike="noStrike" cap="none"/>
            </a:lvl2pPr>
            <a:lvl3pPr marL="685800" marR="0" lvl="2" indent="0" algn="l" rtl="0">
              <a:spcBef>
                <a:spcPts val="0"/>
              </a:spcBef>
              <a:buNone/>
              <a:defRPr sz="1400" b="0" i="0" u="none" strike="noStrike" cap="none"/>
            </a:lvl3pPr>
            <a:lvl4pPr marL="1028700" marR="0" lvl="3" indent="0" algn="l" rtl="0">
              <a:spcBef>
                <a:spcPts val="0"/>
              </a:spcBef>
              <a:buNone/>
              <a:defRPr sz="1400" b="0" i="0" u="none" strike="noStrike" cap="none"/>
            </a:lvl4pPr>
            <a:lvl5pPr marL="1371600" marR="0" lvl="4" indent="0" algn="l" rtl="0">
              <a:spcBef>
                <a:spcPts val="0"/>
              </a:spcBef>
              <a:buNone/>
              <a:defRPr sz="1400" b="0" i="0" u="none" strike="noStrike" cap="none"/>
            </a:lvl5pPr>
            <a:lvl6pPr marL="1714500" marR="0" lvl="5" indent="0" algn="l" rtl="0">
              <a:spcBef>
                <a:spcPts val="0"/>
              </a:spcBef>
              <a:buNone/>
              <a:defRPr sz="1400" b="0" i="0" u="none" strike="noStrike" cap="none"/>
            </a:lvl6pPr>
            <a:lvl7pPr marL="2057400" marR="0" lvl="6" indent="0" algn="l" rtl="0">
              <a:spcBef>
                <a:spcPts val="0"/>
              </a:spcBef>
              <a:buNone/>
              <a:defRPr sz="1400" b="0" i="0" u="none" strike="noStrike" cap="none"/>
            </a:lvl7pPr>
            <a:lvl8pPr marL="2400300" marR="0" lvl="7" indent="0" algn="l" rtl="0">
              <a:spcBef>
                <a:spcPts val="0"/>
              </a:spcBef>
              <a:buNone/>
              <a:defRPr sz="1400" b="0" i="0" u="none" strike="noStrike" cap="none"/>
            </a:lvl8pPr>
            <a:lvl9pPr marL="2743200" marR="0" lvl="8" indent="0" algn="l" rtl="0">
              <a:spcBef>
                <a:spcPts val="0"/>
              </a:spcBef>
              <a:buNone/>
              <a:defRPr sz="1400" b="0" i="0" u="none" strike="noStrike" cap="none"/>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cSld name="Title, 4 Content">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457109" y="273600"/>
            <a:ext cx="8229300" cy="1144800"/>
          </a:xfrm>
          <a:prstGeom prst="rect">
            <a:avLst/>
          </a:prstGeom>
          <a:noFill/>
          <a:ln>
            <a:noFill/>
          </a:ln>
        </p:spPr>
        <p:txBody>
          <a:bodyPr lIns="68575" tIns="68575" rIns="68575" bIns="68575" anchor="ctr" anchorCtr="0"/>
          <a:lstStyle>
            <a:lvl1pPr marL="0" marR="0" lvl="0" indent="0" algn="l" rtl="0">
              <a:spcBef>
                <a:spcPts val="0"/>
              </a:spcBef>
              <a:buNone/>
              <a:defRPr sz="1400" b="0" i="0" u="none" strike="noStrike" cap="none"/>
            </a:lvl1pPr>
            <a:lvl2pPr marL="0" marR="0" lvl="1" indent="0" algn="l" rtl="0">
              <a:spcBef>
                <a:spcPts val="0"/>
              </a:spcBef>
              <a:buNone/>
              <a:defRPr sz="1400" b="0" i="0" u="none" strike="noStrike" cap="none"/>
            </a:lvl2pPr>
            <a:lvl3pPr marL="0" marR="0" lvl="2" indent="0" algn="l" rtl="0">
              <a:spcBef>
                <a:spcPts val="0"/>
              </a:spcBef>
              <a:buNone/>
              <a:defRPr sz="1400" b="0" i="0" u="none" strike="noStrike" cap="none"/>
            </a:lvl3pPr>
            <a:lvl4pPr marL="0" marR="0" lvl="3" indent="0" algn="l" rtl="0">
              <a:spcBef>
                <a:spcPts val="0"/>
              </a:spcBef>
              <a:buNone/>
              <a:defRPr sz="1400" b="0" i="0" u="none" strike="noStrike" cap="none"/>
            </a:lvl4pPr>
            <a:lvl5pPr marL="0" marR="0" lvl="4" indent="0" algn="l" rtl="0">
              <a:spcBef>
                <a:spcPts val="0"/>
              </a:spcBef>
              <a:buNone/>
              <a:defRPr sz="1400" b="0" i="0" u="none" strike="noStrike" cap="none"/>
            </a:lvl5pPr>
            <a:lvl6pPr marL="0" marR="0" lvl="5" indent="0" algn="l" rtl="0">
              <a:spcBef>
                <a:spcPts val="0"/>
              </a:spcBef>
              <a:buNone/>
              <a:defRPr sz="1400" b="0" i="0" u="none" strike="noStrike" cap="none"/>
            </a:lvl6pPr>
            <a:lvl7pPr marL="0" marR="0" lvl="6" indent="0" algn="l" rtl="0">
              <a:spcBef>
                <a:spcPts val="0"/>
              </a:spcBef>
              <a:buNone/>
              <a:defRPr sz="1400" b="0" i="0" u="none" strike="noStrike" cap="none"/>
            </a:lvl7pPr>
            <a:lvl8pPr marL="0" marR="0" lvl="7" indent="0" algn="l" rtl="0">
              <a:spcBef>
                <a:spcPts val="0"/>
              </a:spcBef>
              <a:buNone/>
              <a:defRPr sz="1400" b="0" i="0" u="none" strike="noStrike" cap="none"/>
            </a:lvl8pPr>
            <a:lvl9pPr marL="0" marR="0" lvl="8" indent="0" algn="l" rtl="0">
              <a:spcBef>
                <a:spcPts val="0"/>
              </a:spcBef>
              <a:buNone/>
              <a:defRPr sz="1400" b="0" i="0" u="none" strike="noStrike" cap="none"/>
            </a:lvl9pPr>
          </a:lstStyle>
          <a:p>
            <a:endParaRPr/>
          </a:p>
        </p:txBody>
      </p:sp>
      <p:sp>
        <p:nvSpPr>
          <p:cNvPr id="98" name="Shape 98"/>
          <p:cNvSpPr txBox="1">
            <a:spLocks noGrp="1"/>
          </p:cNvSpPr>
          <p:nvPr>
            <p:ph type="body" idx="1"/>
          </p:nvPr>
        </p:nvSpPr>
        <p:spPr>
          <a:xfrm>
            <a:off x="457109" y="1604520"/>
            <a:ext cx="4015800" cy="1896900"/>
          </a:xfrm>
          <a:prstGeom prst="rect">
            <a:avLst/>
          </a:prstGeom>
          <a:noFill/>
          <a:ln>
            <a:noFill/>
          </a:ln>
        </p:spPr>
        <p:txBody>
          <a:bodyPr lIns="68575" tIns="68575" rIns="68575" bIns="68575" anchor="t" anchorCtr="0"/>
          <a:lstStyle>
            <a:lvl1pPr marL="0" marR="0" lvl="0" indent="0" algn="l" rtl="0">
              <a:spcBef>
                <a:spcPts val="0"/>
              </a:spcBef>
              <a:buNone/>
              <a:defRPr sz="1400" b="0" i="0" u="none" strike="noStrike" cap="none"/>
            </a:lvl1pPr>
            <a:lvl2pPr marL="342900" marR="0" lvl="1" indent="0" algn="l" rtl="0">
              <a:spcBef>
                <a:spcPts val="0"/>
              </a:spcBef>
              <a:buNone/>
              <a:defRPr sz="1400" b="0" i="0" u="none" strike="noStrike" cap="none"/>
            </a:lvl2pPr>
            <a:lvl3pPr marL="685800" marR="0" lvl="2" indent="0" algn="l" rtl="0">
              <a:spcBef>
                <a:spcPts val="0"/>
              </a:spcBef>
              <a:buNone/>
              <a:defRPr sz="1400" b="0" i="0" u="none" strike="noStrike" cap="none"/>
            </a:lvl3pPr>
            <a:lvl4pPr marL="1028700" marR="0" lvl="3" indent="0" algn="l" rtl="0">
              <a:spcBef>
                <a:spcPts val="0"/>
              </a:spcBef>
              <a:buNone/>
              <a:defRPr sz="1400" b="0" i="0" u="none" strike="noStrike" cap="none"/>
            </a:lvl4pPr>
            <a:lvl5pPr marL="1371600" marR="0" lvl="4" indent="0" algn="l" rtl="0">
              <a:spcBef>
                <a:spcPts val="0"/>
              </a:spcBef>
              <a:buNone/>
              <a:defRPr sz="1400" b="0" i="0" u="none" strike="noStrike" cap="none"/>
            </a:lvl5pPr>
            <a:lvl6pPr marL="1714500" marR="0" lvl="5" indent="0" algn="l" rtl="0">
              <a:spcBef>
                <a:spcPts val="0"/>
              </a:spcBef>
              <a:buNone/>
              <a:defRPr sz="1400" b="0" i="0" u="none" strike="noStrike" cap="none"/>
            </a:lvl6pPr>
            <a:lvl7pPr marL="2057400" marR="0" lvl="6" indent="0" algn="l" rtl="0">
              <a:spcBef>
                <a:spcPts val="0"/>
              </a:spcBef>
              <a:buNone/>
              <a:defRPr sz="1400" b="0" i="0" u="none" strike="noStrike" cap="none"/>
            </a:lvl7pPr>
            <a:lvl8pPr marL="2400300" marR="0" lvl="7" indent="0" algn="l" rtl="0">
              <a:spcBef>
                <a:spcPts val="0"/>
              </a:spcBef>
              <a:buNone/>
              <a:defRPr sz="1400" b="0" i="0" u="none" strike="noStrike" cap="none"/>
            </a:lvl8pPr>
            <a:lvl9pPr marL="2743200" marR="0" lvl="8" indent="0" algn="l" rtl="0">
              <a:spcBef>
                <a:spcPts val="0"/>
              </a:spcBef>
              <a:buNone/>
              <a:defRPr sz="1400" b="0" i="0" u="none" strike="noStrike" cap="none"/>
            </a:lvl9pPr>
          </a:lstStyle>
          <a:p>
            <a:endParaRPr/>
          </a:p>
        </p:txBody>
      </p:sp>
      <p:sp>
        <p:nvSpPr>
          <p:cNvPr id="99" name="Shape 99"/>
          <p:cNvSpPr txBox="1">
            <a:spLocks noGrp="1"/>
          </p:cNvSpPr>
          <p:nvPr>
            <p:ph type="body" idx="2"/>
          </p:nvPr>
        </p:nvSpPr>
        <p:spPr>
          <a:xfrm>
            <a:off x="4673970" y="1604520"/>
            <a:ext cx="4015799" cy="1896900"/>
          </a:xfrm>
          <a:prstGeom prst="rect">
            <a:avLst/>
          </a:prstGeom>
          <a:noFill/>
          <a:ln>
            <a:noFill/>
          </a:ln>
        </p:spPr>
        <p:txBody>
          <a:bodyPr lIns="68575" tIns="68575" rIns="68575" bIns="68575" anchor="t" anchorCtr="0"/>
          <a:lstStyle>
            <a:lvl1pPr marL="0" marR="0" lvl="0" indent="0" algn="l" rtl="0">
              <a:spcBef>
                <a:spcPts val="0"/>
              </a:spcBef>
              <a:buNone/>
              <a:defRPr sz="1400" b="0" i="0" u="none" strike="noStrike" cap="none"/>
            </a:lvl1pPr>
            <a:lvl2pPr marL="342900" marR="0" lvl="1" indent="0" algn="l" rtl="0">
              <a:spcBef>
                <a:spcPts val="0"/>
              </a:spcBef>
              <a:buNone/>
              <a:defRPr sz="1400" b="0" i="0" u="none" strike="noStrike" cap="none"/>
            </a:lvl2pPr>
            <a:lvl3pPr marL="685800" marR="0" lvl="2" indent="0" algn="l" rtl="0">
              <a:spcBef>
                <a:spcPts val="0"/>
              </a:spcBef>
              <a:buNone/>
              <a:defRPr sz="1400" b="0" i="0" u="none" strike="noStrike" cap="none"/>
            </a:lvl3pPr>
            <a:lvl4pPr marL="1028700" marR="0" lvl="3" indent="0" algn="l" rtl="0">
              <a:spcBef>
                <a:spcPts val="0"/>
              </a:spcBef>
              <a:buNone/>
              <a:defRPr sz="1400" b="0" i="0" u="none" strike="noStrike" cap="none"/>
            </a:lvl4pPr>
            <a:lvl5pPr marL="1371600" marR="0" lvl="4" indent="0" algn="l" rtl="0">
              <a:spcBef>
                <a:spcPts val="0"/>
              </a:spcBef>
              <a:buNone/>
              <a:defRPr sz="1400" b="0" i="0" u="none" strike="noStrike" cap="none"/>
            </a:lvl5pPr>
            <a:lvl6pPr marL="1714500" marR="0" lvl="5" indent="0" algn="l" rtl="0">
              <a:spcBef>
                <a:spcPts val="0"/>
              </a:spcBef>
              <a:buNone/>
              <a:defRPr sz="1400" b="0" i="0" u="none" strike="noStrike" cap="none"/>
            </a:lvl6pPr>
            <a:lvl7pPr marL="2057400" marR="0" lvl="6" indent="0" algn="l" rtl="0">
              <a:spcBef>
                <a:spcPts val="0"/>
              </a:spcBef>
              <a:buNone/>
              <a:defRPr sz="1400" b="0" i="0" u="none" strike="noStrike" cap="none"/>
            </a:lvl7pPr>
            <a:lvl8pPr marL="2400300" marR="0" lvl="7" indent="0" algn="l" rtl="0">
              <a:spcBef>
                <a:spcPts val="0"/>
              </a:spcBef>
              <a:buNone/>
              <a:defRPr sz="1400" b="0" i="0" u="none" strike="noStrike" cap="none"/>
            </a:lvl8pPr>
            <a:lvl9pPr marL="2743200" marR="0" lvl="8" indent="0" algn="l" rtl="0">
              <a:spcBef>
                <a:spcPts val="0"/>
              </a:spcBef>
              <a:buNone/>
              <a:defRPr sz="1400" b="0" i="0" u="none" strike="noStrike" cap="none"/>
            </a:lvl9pPr>
          </a:lstStyle>
          <a:p>
            <a:endParaRPr/>
          </a:p>
        </p:txBody>
      </p:sp>
      <p:sp>
        <p:nvSpPr>
          <p:cNvPr id="100" name="Shape 100"/>
          <p:cNvSpPr txBox="1">
            <a:spLocks noGrp="1"/>
          </p:cNvSpPr>
          <p:nvPr>
            <p:ph type="body" idx="3"/>
          </p:nvPr>
        </p:nvSpPr>
        <p:spPr>
          <a:xfrm>
            <a:off x="4673970" y="3682080"/>
            <a:ext cx="4015799" cy="1896900"/>
          </a:xfrm>
          <a:prstGeom prst="rect">
            <a:avLst/>
          </a:prstGeom>
          <a:noFill/>
          <a:ln>
            <a:noFill/>
          </a:ln>
        </p:spPr>
        <p:txBody>
          <a:bodyPr lIns="68575" tIns="68575" rIns="68575" bIns="68575" anchor="t" anchorCtr="0"/>
          <a:lstStyle>
            <a:lvl1pPr marL="0" marR="0" lvl="0" indent="0" algn="l" rtl="0">
              <a:spcBef>
                <a:spcPts val="0"/>
              </a:spcBef>
              <a:buNone/>
              <a:defRPr sz="1400" b="0" i="0" u="none" strike="noStrike" cap="none"/>
            </a:lvl1pPr>
            <a:lvl2pPr marL="342900" marR="0" lvl="1" indent="0" algn="l" rtl="0">
              <a:spcBef>
                <a:spcPts val="0"/>
              </a:spcBef>
              <a:buNone/>
              <a:defRPr sz="1400" b="0" i="0" u="none" strike="noStrike" cap="none"/>
            </a:lvl2pPr>
            <a:lvl3pPr marL="685800" marR="0" lvl="2" indent="0" algn="l" rtl="0">
              <a:spcBef>
                <a:spcPts val="0"/>
              </a:spcBef>
              <a:buNone/>
              <a:defRPr sz="1400" b="0" i="0" u="none" strike="noStrike" cap="none"/>
            </a:lvl3pPr>
            <a:lvl4pPr marL="1028700" marR="0" lvl="3" indent="0" algn="l" rtl="0">
              <a:spcBef>
                <a:spcPts val="0"/>
              </a:spcBef>
              <a:buNone/>
              <a:defRPr sz="1400" b="0" i="0" u="none" strike="noStrike" cap="none"/>
            </a:lvl4pPr>
            <a:lvl5pPr marL="1371600" marR="0" lvl="4" indent="0" algn="l" rtl="0">
              <a:spcBef>
                <a:spcPts val="0"/>
              </a:spcBef>
              <a:buNone/>
              <a:defRPr sz="1400" b="0" i="0" u="none" strike="noStrike" cap="none"/>
            </a:lvl5pPr>
            <a:lvl6pPr marL="1714500" marR="0" lvl="5" indent="0" algn="l" rtl="0">
              <a:spcBef>
                <a:spcPts val="0"/>
              </a:spcBef>
              <a:buNone/>
              <a:defRPr sz="1400" b="0" i="0" u="none" strike="noStrike" cap="none"/>
            </a:lvl6pPr>
            <a:lvl7pPr marL="2057400" marR="0" lvl="6" indent="0" algn="l" rtl="0">
              <a:spcBef>
                <a:spcPts val="0"/>
              </a:spcBef>
              <a:buNone/>
              <a:defRPr sz="1400" b="0" i="0" u="none" strike="noStrike" cap="none"/>
            </a:lvl7pPr>
            <a:lvl8pPr marL="2400300" marR="0" lvl="7" indent="0" algn="l" rtl="0">
              <a:spcBef>
                <a:spcPts val="0"/>
              </a:spcBef>
              <a:buNone/>
              <a:defRPr sz="1400" b="0" i="0" u="none" strike="noStrike" cap="none"/>
            </a:lvl8pPr>
            <a:lvl9pPr marL="2743200" marR="0" lvl="8" indent="0" algn="l" rtl="0">
              <a:spcBef>
                <a:spcPts val="0"/>
              </a:spcBef>
              <a:buNone/>
              <a:defRPr sz="1400" b="0" i="0" u="none" strike="noStrike" cap="none"/>
            </a:lvl9pPr>
          </a:lstStyle>
          <a:p>
            <a:endParaRPr/>
          </a:p>
        </p:txBody>
      </p:sp>
      <p:sp>
        <p:nvSpPr>
          <p:cNvPr id="101" name="Shape 101"/>
          <p:cNvSpPr txBox="1">
            <a:spLocks noGrp="1"/>
          </p:cNvSpPr>
          <p:nvPr>
            <p:ph type="body" idx="4"/>
          </p:nvPr>
        </p:nvSpPr>
        <p:spPr>
          <a:xfrm>
            <a:off x="457109" y="3682080"/>
            <a:ext cx="4015800" cy="1896900"/>
          </a:xfrm>
          <a:prstGeom prst="rect">
            <a:avLst/>
          </a:prstGeom>
          <a:noFill/>
          <a:ln>
            <a:noFill/>
          </a:ln>
        </p:spPr>
        <p:txBody>
          <a:bodyPr lIns="68575" tIns="68575" rIns="68575" bIns="68575" anchor="t" anchorCtr="0"/>
          <a:lstStyle>
            <a:lvl1pPr marL="0" marR="0" lvl="0" indent="0" algn="l" rtl="0">
              <a:spcBef>
                <a:spcPts val="0"/>
              </a:spcBef>
              <a:buNone/>
              <a:defRPr sz="1400" b="0" i="0" u="none" strike="noStrike" cap="none"/>
            </a:lvl1pPr>
            <a:lvl2pPr marL="342900" marR="0" lvl="1" indent="0" algn="l" rtl="0">
              <a:spcBef>
                <a:spcPts val="0"/>
              </a:spcBef>
              <a:buNone/>
              <a:defRPr sz="1400" b="0" i="0" u="none" strike="noStrike" cap="none"/>
            </a:lvl2pPr>
            <a:lvl3pPr marL="685800" marR="0" lvl="2" indent="0" algn="l" rtl="0">
              <a:spcBef>
                <a:spcPts val="0"/>
              </a:spcBef>
              <a:buNone/>
              <a:defRPr sz="1400" b="0" i="0" u="none" strike="noStrike" cap="none"/>
            </a:lvl3pPr>
            <a:lvl4pPr marL="1028700" marR="0" lvl="3" indent="0" algn="l" rtl="0">
              <a:spcBef>
                <a:spcPts val="0"/>
              </a:spcBef>
              <a:buNone/>
              <a:defRPr sz="1400" b="0" i="0" u="none" strike="noStrike" cap="none"/>
            </a:lvl4pPr>
            <a:lvl5pPr marL="1371600" marR="0" lvl="4" indent="0" algn="l" rtl="0">
              <a:spcBef>
                <a:spcPts val="0"/>
              </a:spcBef>
              <a:buNone/>
              <a:defRPr sz="1400" b="0" i="0" u="none" strike="noStrike" cap="none"/>
            </a:lvl5pPr>
            <a:lvl6pPr marL="1714500" marR="0" lvl="5" indent="0" algn="l" rtl="0">
              <a:spcBef>
                <a:spcPts val="0"/>
              </a:spcBef>
              <a:buNone/>
              <a:defRPr sz="1400" b="0" i="0" u="none" strike="noStrike" cap="none"/>
            </a:lvl6pPr>
            <a:lvl7pPr marL="2057400" marR="0" lvl="6" indent="0" algn="l" rtl="0">
              <a:spcBef>
                <a:spcPts val="0"/>
              </a:spcBef>
              <a:buNone/>
              <a:defRPr sz="1400" b="0" i="0" u="none" strike="noStrike" cap="none"/>
            </a:lvl7pPr>
            <a:lvl8pPr marL="2400300" marR="0" lvl="7" indent="0" algn="l" rtl="0">
              <a:spcBef>
                <a:spcPts val="0"/>
              </a:spcBef>
              <a:buNone/>
              <a:defRPr sz="1400" b="0" i="0" u="none" strike="noStrike" cap="none"/>
            </a:lvl8pPr>
            <a:lvl9pPr marL="2743200" marR="0" lvl="8" indent="0" algn="l" rtl="0">
              <a:spcBef>
                <a:spcPts val="0"/>
              </a:spcBef>
              <a:buNone/>
              <a:defRPr sz="1400" b="0" i="0" u="none" strike="noStrike" cap="none"/>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6 Content">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457109" y="273600"/>
            <a:ext cx="8229300" cy="1144800"/>
          </a:xfrm>
          <a:prstGeom prst="rect">
            <a:avLst/>
          </a:prstGeom>
          <a:noFill/>
          <a:ln>
            <a:noFill/>
          </a:ln>
        </p:spPr>
        <p:txBody>
          <a:bodyPr lIns="68575" tIns="68575" rIns="68575" bIns="68575" anchor="ctr" anchorCtr="0"/>
          <a:lstStyle>
            <a:lvl1pPr marL="0" marR="0" lvl="0" indent="0" algn="l" rtl="0">
              <a:spcBef>
                <a:spcPts val="0"/>
              </a:spcBef>
              <a:buNone/>
              <a:defRPr sz="1400" b="0" i="0" u="none" strike="noStrike" cap="none"/>
            </a:lvl1pPr>
            <a:lvl2pPr marL="0" marR="0" lvl="1" indent="0" algn="l" rtl="0">
              <a:spcBef>
                <a:spcPts val="0"/>
              </a:spcBef>
              <a:buNone/>
              <a:defRPr sz="1400" b="0" i="0" u="none" strike="noStrike" cap="none"/>
            </a:lvl2pPr>
            <a:lvl3pPr marL="0" marR="0" lvl="2" indent="0" algn="l" rtl="0">
              <a:spcBef>
                <a:spcPts val="0"/>
              </a:spcBef>
              <a:buNone/>
              <a:defRPr sz="1400" b="0" i="0" u="none" strike="noStrike" cap="none"/>
            </a:lvl3pPr>
            <a:lvl4pPr marL="0" marR="0" lvl="3" indent="0" algn="l" rtl="0">
              <a:spcBef>
                <a:spcPts val="0"/>
              </a:spcBef>
              <a:buNone/>
              <a:defRPr sz="1400" b="0" i="0" u="none" strike="noStrike" cap="none"/>
            </a:lvl4pPr>
            <a:lvl5pPr marL="0" marR="0" lvl="4" indent="0" algn="l" rtl="0">
              <a:spcBef>
                <a:spcPts val="0"/>
              </a:spcBef>
              <a:buNone/>
              <a:defRPr sz="1400" b="0" i="0" u="none" strike="noStrike" cap="none"/>
            </a:lvl5pPr>
            <a:lvl6pPr marL="0" marR="0" lvl="5" indent="0" algn="l" rtl="0">
              <a:spcBef>
                <a:spcPts val="0"/>
              </a:spcBef>
              <a:buNone/>
              <a:defRPr sz="1400" b="0" i="0" u="none" strike="noStrike" cap="none"/>
            </a:lvl6pPr>
            <a:lvl7pPr marL="0" marR="0" lvl="6" indent="0" algn="l" rtl="0">
              <a:spcBef>
                <a:spcPts val="0"/>
              </a:spcBef>
              <a:buNone/>
              <a:defRPr sz="1400" b="0" i="0" u="none" strike="noStrike" cap="none"/>
            </a:lvl7pPr>
            <a:lvl8pPr marL="0" marR="0" lvl="7" indent="0" algn="l" rtl="0">
              <a:spcBef>
                <a:spcPts val="0"/>
              </a:spcBef>
              <a:buNone/>
              <a:defRPr sz="1400" b="0" i="0" u="none" strike="noStrike" cap="none"/>
            </a:lvl8pPr>
            <a:lvl9pPr marL="0" marR="0" lvl="8" indent="0" algn="l" rtl="0">
              <a:spcBef>
                <a:spcPts val="0"/>
              </a:spcBef>
              <a:buNone/>
              <a:defRPr sz="1400" b="0" i="0" u="none" strike="noStrike" cap="none"/>
            </a:lvl9pPr>
          </a:lstStyle>
          <a:p>
            <a:endParaRPr/>
          </a:p>
        </p:txBody>
      </p:sp>
      <p:sp>
        <p:nvSpPr>
          <p:cNvPr id="104" name="Shape 104"/>
          <p:cNvSpPr txBox="1">
            <a:spLocks noGrp="1"/>
          </p:cNvSpPr>
          <p:nvPr>
            <p:ph type="body" idx="1"/>
          </p:nvPr>
        </p:nvSpPr>
        <p:spPr>
          <a:xfrm>
            <a:off x="457109" y="1604520"/>
            <a:ext cx="8229300" cy="3977400"/>
          </a:xfrm>
          <a:prstGeom prst="rect">
            <a:avLst/>
          </a:prstGeom>
          <a:noFill/>
          <a:ln>
            <a:noFill/>
          </a:ln>
        </p:spPr>
        <p:txBody>
          <a:bodyPr lIns="68575" tIns="68575" rIns="68575" bIns="68575" anchor="t" anchorCtr="0"/>
          <a:lstStyle>
            <a:lvl1pPr marL="0" marR="0" lvl="0" indent="0" algn="l" rtl="0">
              <a:spcBef>
                <a:spcPts val="0"/>
              </a:spcBef>
              <a:buNone/>
              <a:defRPr sz="1400" b="0" i="0" u="none" strike="noStrike" cap="none"/>
            </a:lvl1pPr>
            <a:lvl2pPr marL="342900" marR="0" lvl="1" indent="0" algn="l" rtl="0">
              <a:spcBef>
                <a:spcPts val="0"/>
              </a:spcBef>
              <a:buNone/>
              <a:defRPr sz="1400" b="0" i="0" u="none" strike="noStrike" cap="none"/>
            </a:lvl2pPr>
            <a:lvl3pPr marL="685800" marR="0" lvl="2" indent="0" algn="l" rtl="0">
              <a:spcBef>
                <a:spcPts val="0"/>
              </a:spcBef>
              <a:buNone/>
              <a:defRPr sz="1400" b="0" i="0" u="none" strike="noStrike" cap="none"/>
            </a:lvl3pPr>
            <a:lvl4pPr marL="1028700" marR="0" lvl="3" indent="0" algn="l" rtl="0">
              <a:spcBef>
                <a:spcPts val="0"/>
              </a:spcBef>
              <a:buNone/>
              <a:defRPr sz="1400" b="0" i="0" u="none" strike="noStrike" cap="none"/>
            </a:lvl4pPr>
            <a:lvl5pPr marL="1371600" marR="0" lvl="4" indent="0" algn="l" rtl="0">
              <a:spcBef>
                <a:spcPts val="0"/>
              </a:spcBef>
              <a:buNone/>
              <a:defRPr sz="1400" b="0" i="0" u="none" strike="noStrike" cap="none"/>
            </a:lvl5pPr>
            <a:lvl6pPr marL="1714500" marR="0" lvl="5" indent="0" algn="l" rtl="0">
              <a:spcBef>
                <a:spcPts val="0"/>
              </a:spcBef>
              <a:buNone/>
              <a:defRPr sz="1400" b="0" i="0" u="none" strike="noStrike" cap="none"/>
            </a:lvl6pPr>
            <a:lvl7pPr marL="2057400" marR="0" lvl="6" indent="0" algn="l" rtl="0">
              <a:spcBef>
                <a:spcPts val="0"/>
              </a:spcBef>
              <a:buNone/>
              <a:defRPr sz="1400" b="0" i="0" u="none" strike="noStrike" cap="none"/>
            </a:lvl7pPr>
            <a:lvl8pPr marL="2400300" marR="0" lvl="7" indent="0" algn="l" rtl="0">
              <a:spcBef>
                <a:spcPts val="0"/>
              </a:spcBef>
              <a:buNone/>
              <a:defRPr sz="1400" b="0" i="0" u="none" strike="noStrike" cap="none"/>
            </a:lvl8pPr>
            <a:lvl9pPr marL="2743200" marR="0" lvl="8" indent="0" algn="l" rtl="0">
              <a:spcBef>
                <a:spcPts val="0"/>
              </a:spcBef>
              <a:buNone/>
              <a:defRPr sz="1400" b="0" i="0" u="none" strike="noStrike" cap="none"/>
            </a:lvl9pPr>
          </a:lstStyle>
          <a:p>
            <a:endParaRPr/>
          </a:p>
        </p:txBody>
      </p:sp>
      <p:sp>
        <p:nvSpPr>
          <p:cNvPr id="105" name="Shape 105"/>
          <p:cNvSpPr txBox="1">
            <a:spLocks noGrp="1"/>
          </p:cNvSpPr>
          <p:nvPr>
            <p:ph type="body" idx="2"/>
          </p:nvPr>
        </p:nvSpPr>
        <p:spPr>
          <a:xfrm>
            <a:off x="457109" y="1604520"/>
            <a:ext cx="8229300" cy="3977400"/>
          </a:xfrm>
          <a:prstGeom prst="rect">
            <a:avLst/>
          </a:prstGeom>
          <a:noFill/>
          <a:ln>
            <a:noFill/>
          </a:ln>
        </p:spPr>
        <p:txBody>
          <a:bodyPr lIns="68575" tIns="68575" rIns="68575" bIns="68575" anchor="t" anchorCtr="0"/>
          <a:lstStyle>
            <a:lvl1pPr marL="0" marR="0" lvl="0" indent="0" algn="l" rtl="0">
              <a:spcBef>
                <a:spcPts val="0"/>
              </a:spcBef>
              <a:buNone/>
              <a:defRPr sz="1400" b="0" i="0" u="none" strike="noStrike" cap="none"/>
            </a:lvl1pPr>
            <a:lvl2pPr marL="342900" marR="0" lvl="1" indent="0" algn="l" rtl="0">
              <a:spcBef>
                <a:spcPts val="0"/>
              </a:spcBef>
              <a:buNone/>
              <a:defRPr sz="1400" b="0" i="0" u="none" strike="noStrike" cap="none"/>
            </a:lvl2pPr>
            <a:lvl3pPr marL="685800" marR="0" lvl="2" indent="0" algn="l" rtl="0">
              <a:spcBef>
                <a:spcPts val="0"/>
              </a:spcBef>
              <a:buNone/>
              <a:defRPr sz="1400" b="0" i="0" u="none" strike="noStrike" cap="none"/>
            </a:lvl3pPr>
            <a:lvl4pPr marL="1028700" marR="0" lvl="3" indent="0" algn="l" rtl="0">
              <a:spcBef>
                <a:spcPts val="0"/>
              </a:spcBef>
              <a:buNone/>
              <a:defRPr sz="1400" b="0" i="0" u="none" strike="noStrike" cap="none"/>
            </a:lvl4pPr>
            <a:lvl5pPr marL="1371600" marR="0" lvl="4" indent="0" algn="l" rtl="0">
              <a:spcBef>
                <a:spcPts val="0"/>
              </a:spcBef>
              <a:buNone/>
              <a:defRPr sz="1400" b="0" i="0" u="none" strike="noStrike" cap="none"/>
            </a:lvl5pPr>
            <a:lvl6pPr marL="1714500" marR="0" lvl="5" indent="0" algn="l" rtl="0">
              <a:spcBef>
                <a:spcPts val="0"/>
              </a:spcBef>
              <a:buNone/>
              <a:defRPr sz="1400" b="0" i="0" u="none" strike="noStrike" cap="none"/>
            </a:lvl6pPr>
            <a:lvl7pPr marL="2057400" marR="0" lvl="6" indent="0" algn="l" rtl="0">
              <a:spcBef>
                <a:spcPts val="0"/>
              </a:spcBef>
              <a:buNone/>
              <a:defRPr sz="1400" b="0" i="0" u="none" strike="noStrike" cap="none"/>
            </a:lvl7pPr>
            <a:lvl8pPr marL="2400300" marR="0" lvl="7" indent="0" algn="l" rtl="0">
              <a:spcBef>
                <a:spcPts val="0"/>
              </a:spcBef>
              <a:buNone/>
              <a:defRPr sz="1400" b="0" i="0" u="none" strike="noStrike" cap="none"/>
            </a:lvl8pPr>
            <a:lvl9pPr marL="2743200" marR="0" lvl="8" indent="0" algn="l" rtl="0">
              <a:spcBef>
                <a:spcPts val="0"/>
              </a:spcBef>
              <a:buNone/>
              <a:defRPr sz="1400" b="0" i="0" u="none" strike="noStrike" cap="none"/>
            </a:lvl9pPr>
          </a:lstStyle>
          <a:p>
            <a:endParaRPr/>
          </a:p>
        </p:txBody>
      </p:sp>
      <p:pic>
        <p:nvPicPr>
          <p:cNvPr id="106" name="Shape 106"/>
          <p:cNvPicPr preferRelativeResize="0"/>
          <p:nvPr/>
        </p:nvPicPr>
        <p:blipFill rotWithShape="1">
          <a:blip r:embed="rId2">
            <a:alphaModFix/>
          </a:blip>
          <a:srcRect/>
          <a:stretch/>
        </p:blipFill>
        <p:spPr>
          <a:xfrm>
            <a:off x="2702160" y="1604520"/>
            <a:ext cx="3738600" cy="3977400"/>
          </a:xfrm>
          <a:prstGeom prst="rect">
            <a:avLst/>
          </a:prstGeom>
          <a:noFill/>
          <a:ln>
            <a:noFill/>
          </a:ln>
        </p:spPr>
      </p:pic>
      <p:pic>
        <p:nvPicPr>
          <p:cNvPr id="107" name="Shape 107"/>
          <p:cNvPicPr preferRelativeResize="0"/>
          <p:nvPr/>
        </p:nvPicPr>
        <p:blipFill rotWithShape="1">
          <a:blip r:embed="rId2">
            <a:alphaModFix/>
          </a:blip>
          <a:srcRect/>
          <a:stretch/>
        </p:blipFill>
        <p:spPr>
          <a:xfrm>
            <a:off x="2702160" y="1604520"/>
            <a:ext cx="3738600" cy="39774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dk1"/>
        </a:solidFill>
        <a:effectLst/>
      </p:bgPr>
    </p:bg>
    <p:spTree>
      <p:nvGrpSpPr>
        <p:cNvPr id="1" name="Shape 112"/>
        <p:cNvGrpSpPr/>
        <p:nvPr/>
      </p:nvGrpSpPr>
      <p:grpSpPr>
        <a:xfrm>
          <a:off x="0" y="0"/>
          <a:ext cx="0" cy="0"/>
          <a:chOff x="0" y="0"/>
          <a:chExt cx="0" cy="0"/>
        </a:xfrm>
      </p:grpSpPr>
      <p:sp>
        <p:nvSpPr>
          <p:cNvPr id="113" name="Shape 113"/>
          <p:cNvSpPr/>
          <p:nvPr/>
        </p:nvSpPr>
        <p:spPr>
          <a:xfrm>
            <a:off x="0" y="0"/>
            <a:ext cx="9144000" cy="4572000"/>
          </a:xfrm>
          <a:prstGeom prst="rect">
            <a:avLst/>
          </a:prstGeom>
          <a:solidFill>
            <a:schemeClr val="lt1"/>
          </a:solidFill>
          <a:ln>
            <a:noFill/>
          </a:ln>
        </p:spPr>
        <p:txBody>
          <a:bodyPr lIns="91425" tIns="91425" rIns="91425" bIns="91425" anchor="ctr" anchorCtr="0">
            <a:noAutofit/>
          </a:bodyPr>
          <a:lstStyle/>
          <a:p>
            <a:pPr lvl="0">
              <a:spcBef>
                <a:spcPts val="0"/>
              </a:spcBef>
              <a:buNone/>
            </a:pPr>
            <a:endParaRPr/>
          </a:p>
        </p:txBody>
      </p:sp>
      <p:sp>
        <p:nvSpPr>
          <p:cNvPr id="114" name="Shape 114"/>
          <p:cNvSpPr txBox="1">
            <a:spLocks noGrp="1"/>
          </p:cNvSpPr>
          <p:nvPr>
            <p:ph type="ctrTitle"/>
          </p:nvPr>
        </p:nvSpPr>
        <p:spPr>
          <a:xfrm>
            <a:off x="311700" y="522866"/>
            <a:ext cx="8520600" cy="3587100"/>
          </a:xfrm>
          <a:prstGeom prst="rect">
            <a:avLst/>
          </a:prstGeom>
        </p:spPr>
        <p:txBody>
          <a:bodyPr lIns="91425" tIns="91425" rIns="91425" bIns="91425" anchor="ctr" anchorCtr="0"/>
          <a:lstStyle>
            <a:lvl1pPr lvl="0" algn="ctr">
              <a:spcBef>
                <a:spcPts val="0"/>
              </a:spcBef>
              <a:buSzPct val="100000"/>
              <a:defRPr sz="8000"/>
            </a:lvl1pPr>
            <a:lvl2pPr lvl="1" algn="ctr">
              <a:spcBef>
                <a:spcPts val="0"/>
              </a:spcBef>
              <a:buSzPct val="100000"/>
              <a:defRPr sz="8000"/>
            </a:lvl2pPr>
            <a:lvl3pPr lvl="2" algn="ctr">
              <a:spcBef>
                <a:spcPts val="0"/>
              </a:spcBef>
              <a:buSzPct val="100000"/>
              <a:defRPr sz="8000"/>
            </a:lvl3pPr>
            <a:lvl4pPr lvl="3" algn="ctr">
              <a:spcBef>
                <a:spcPts val="0"/>
              </a:spcBef>
              <a:buSzPct val="100000"/>
              <a:defRPr sz="8000"/>
            </a:lvl4pPr>
            <a:lvl5pPr lvl="4" algn="ctr">
              <a:spcBef>
                <a:spcPts val="0"/>
              </a:spcBef>
              <a:buSzPct val="100000"/>
              <a:defRPr sz="8000"/>
            </a:lvl5pPr>
            <a:lvl6pPr lvl="5" algn="ctr">
              <a:spcBef>
                <a:spcPts val="0"/>
              </a:spcBef>
              <a:buSzPct val="100000"/>
              <a:defRPr sz="8000"/>
            </a:lvl6pPr>
            <a:lvl7pPr lvl="6" algn="ctr">
              <a:spcBef>
                <a:spcPts val="0"/>
              </a:spcBef>
              <a:buSzPct val="100000"/>
              <a:defRPr sz="8000"/>
            </a:lvl7pPr>
            <a:lvl8pPr lvl="7" algn="ctr">
              <a:spcBef>
                <a:spcPts val="0"/>
              </a:spcBef>
              <a:buSzPct val="100000"/>
              <a:defRPr sz="8000"/>
            </a:lvl8pPr>
            <a:lvl9pPr lvl="8" algn="ctr">
              <a:spcBef>
                <a:spcPts val="0"/>
              </a:spcBef>
              <a:buSzPct val="100000"/>
              <a:defRPr sz="8000"/>
            </a:lvl9pPr>
          </a:lstStyle>
          <a:p>
            <a:endParaRPr/>
          </a:p>
        </p:txBody>
      </p:sp>
      <p:sp>
        <p:nvSpPr>
          <p:cNvPr id="115" name="Shape 115"/>
          <p:cNvSpPr txBox="1">
            <a:spLocks noGrp="1"/>
          </p:cNvSpPr>
          <p:nvPr>
            <p:ph type="subTitle" idx="1"/>
          </p:nvPr>
        </p:nvSpPr>
        <p:spPr>
          <a:xfrm>
            <a:off x="311700" y="5187200"/>
            <a:ext cx="8520600" cy="941700"/>
          </a:xfrm>
          <a:prstGeom prst="rect">
            <a:avLst/>
          </a:prstGeom>
        </p:spPr>
        <p:txBody>
          <a:bodyPr lIns="91425" tIns="91425" rIns="91425" bIns="91425" anchor="ctr" anchorCtr="0"/>
          <a:lstStyle>
            <a:lvl1pPr lvl="0" algn="ctr">
              <a:lnSpc>
                <a:spcPct val="100000"/>
              </a:lnSpc>
              <a:spcBef>
                <a:spcPts val="0"/>
              </a:spcBef>
              <a:spcAft>
                <a:spcPts val="0"/>
              </a:spcAft>
              <a:buClr>
                <a:schemeClr val="accent1"/>
              </a:buClr>
              <a:buSzPct val="100000"/>
              <a:buNone/>
              <a:defRPr sz="2100" b="1">
                <a:solidFill>
                  <a:schemeClr val="accent1"/>
                </a:solidFill>
              </a:defRPr>
            </a:lvl1pPr>
            <a:lvl2pPr lvl="1" algn="ctr">
              <a:lnSpc>
                <a:spcPct val="100000"/>
              </a:lnSpc>
              <a:spcBef>
                <a:spcPts val="0"/>
              </a:spcBef>
              <a:spcAft>
                <a:spcPts val="0"/>
              </a:spcAft>
              <a:buClr>
                <a:schemeClr val="accent1"/>
              </a:buClr>
              <a:buSzPct val="100000"/>
              <a:buNone/>
              <a:defRPr sz="2100" b="1">
                <a:solidFill>
                  <a:schemeClr val="accent1"/>
                </a:solidFill>
              </a:defRPr>
            </a:lvl2pPr>
            <a:lvl3pPr lvl="2" algn="ctr">
              <a:lnSpc>
                <a:spcPct val="100000"/>
              </a:lnSpc>
              <a:spcBef>
                <a:spcPts val="0"/>
              </a:spcBef>
              <a:spcAft>
                <a:spcPts val="0"/>
              </a:spcAft>
              <a:buClr>
                <a:schemeClr val="accent1"/>
              </a:buClr>
              <a:buSzPct val="100000"/>
              <a:buNone/>
              <a:defRPr sz="2100" b="1">
                <a:solidFill>
                  <a:schemeClr val="accent1"/>
                </a:solidFill>
              </a:defRPr>
            </a:lvl3pPr>
            <a:lvl4pPr lvl="3" algn="ctr">
              <a:lnSpc>
                <a:spcPct val="100000"/>
              </a:lnSpc>
              <a:spcBef>
                <a:spcPts val="0"/>
              </a:spcBef>
              <a:spcAft>
                <a:spcPts val="0"/>
              </a:spcAft>
              <a:buClr>
                <a:schemeClr val="accent1"/>
              </a:buClr>
              <a:buSzPct val="100000"/>
              <a:buNone/>
              <a:defRPr sz="2100" b="1">
                <a:solidFill>
                  <a:schemeClr val="accent1"/>
                </a:solidFill>
              </a:defRPr>
            </a:lvl4pPr>
            <a:lvl5pPr lvl="4" algn="ctr">
              <a:lnSpc>
                <a:spcPct val="100000"/>
              </a:lnSpc>
              <a:spcBef>
                <a:spcPts val="0"/>
              </a:spcBef>
              <a:spcAft>
                <a:spcPts val="0"/>
              </a:spcAft>
              <a:buClr>
                <a:schemeClr val="accent1"/>
              </a:buClr>
              <a:buSzPct val="100000"/>
              <a:buNone/>
              <a:defRPr sz="2100" b="1">
                <a:solidFill>
                  <a:schemeClr val="accent1"/>
                </a:solidFill>
              </a:defRPr>
            </a:lvl5pPr>
            <a:lvl6pPr lvl="5" algn="ctr">
              <a:lnSpc>
                <a:spcPct val="100000"/>
              </a:lnSpc>
              <a:spcBef>
                <a:spcPts val="0"/>
              </a:spcBef>
              <a:spcAft>
                <a:spcPts val="0"/>
              </a:spcAft>
              <a:buClr>
                <a:schemeClr val="accent1"/>
              </a:buClr>
              <a:buSzPct val="100000"/>
              <a:buNone/>
              <a:defRPr sz="2100" b="1">
                <a:solidFill>
                  <a:schemeClr val="accent1"/>
                </a:solidFill>
              </a:defRPr>
            </a:lvl6pPr>
            <a:lvl7pPr lvl="6" algn="ctr">
              <a:lnSpc>
                <a:spcPct val="100000"/>
              </a:lnSpc>
              <a:spcBef>
                <a:spcPts val="0"/>
              </a:spcBef>
              <a:spcAft>
                <a:spcPts val="0"/>
              </a:spcAft>
              <a:buClr>
                <a:schemeClr val="accent1"/>
              </a:buClr>
              <a:buSzPct val="100000"/>
              <a:buNone/>
              <a:defRPr sz="2100" b="1">
                <a:solidFill>
                  <a:schemeClr val="accent1"/>
                </a:solidFill>
              </a:defRPr>
            </a:lvl7pPr>
            <a:lvl8pPr lvl="7" algn="ctr">
              <a:lnSpc>
                <a:spcPct val="100000"/>
              </a:lnSpc>
              <a:spcBef>
                <a:spcPts val="0"/>
              </a:spcBef>
              <a:spcAft>
                <a:spcPts val="0"/>
              </a:spcAft>
              <a:buClr>
                <a:schemeClr val="accent1"/>
              </a:buClr>
              <a:buSzPct val="100000"/>
              <a:buNone/>
              <a:defRPr sz="2100" b="1">
                <a:solidFill>
                  <a:schemeClr val="accent1"/>
                </a:solidFill>
              </a:defRPr>
            </a:lvl8pPr>
            <a:lvl9pPr lvl="8" algn="ctr">
              <a:lnSpc>
                <a:spcPct val="100000"/>
              </a:lnSpc>
              <a:spcBef>
                <a:spcPts val="0"/>
              </a:spcBef>
              <a:spcAft>
                <a:spcPts val="0"/>
              </a:spcAft>
              <a:buClr>
                <a:schemeClr val="accent1"/>
              </a:buClr>
              <a:buSzPct val="100000"/>
              <a:buNone/>
              <a:defRPr sz="2100" b="1">
                <a:solidFill>
                  <a:schemeClr val="accent1"/>
                </a:solidFill>
              </a:defRPr>
            </a:lvl9pPr>
          </a:lstStyle>
          <a:p>
            <a:endParaRPr/>
          </a:p>
        </p:txBody>
      </p:sp>
      <p:sp>
        <p:nvSpPr>
          <p:cNvPr id="116" name="Shape 116"/>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2802750" y="1070000"/>
            <a:ext cx="3538500" cy="4718100"/>
          </a:xfrm>
          <a:prstGeom prst="rect">
            <a:avLst/>
          </a:prstGeom>
          <a:solidFill>
            <a:srgbClr val="FFFFFF"/>
          </a:solidFill>
        </p:spPr>
        <p:txBody>
          <a:bodyPr lIns="91425" tIns="91425" rIns="91425" bIns="91425" anchor="ctr"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19" name="Shape 11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311700" y="390466"/>
            <a:ext cx="8520600" cy="1068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22" name="Shape 122"/>
          <p:cNvSpPr txBox="1">
            <a:spLocks noGrp="1"/>
          </p:cNvSpPr>
          <p:nvPr>
            <p:ph type="body" idx="1"/>
          </p:nvPr>
        </p:nvSpPr>
        <p:spPr>
          <a:xfrm>
            <a:off x="311700" y="1638233"/>
            <a:ext cx="8520600" cy="445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23" name="Shape 12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311700" y="390466"/>
            <a:ext cx="8520600" cy="1068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26" name="Shape 126"/>
          <p:cNvSpPr txBox="1">
            <a:spLocks noGrp="1"/>
          </p:cNvSpPr>
          <p:nvPr>
            <p:ph type="body" idx="1"/>
          </p:nvPr>
        </p:nvSpPr>
        <p:spPr>
          <a:xfrm>
            <a:off x="311700" y="1638233"/>
            <a:ext cx="3999900" cy="44535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127" name="Shape 127"/>
          <p:cNvSpPr txBox="1">
            <a:spLocks noGrp="1"/>
          </p:cNvSpPr>
          <p:nvPr>
            <p:ph type="body" idx="2"/>
          </p:nvPr>
        </p:nvSpPr>
        <p:spPr>
          <a:xfrm>
            <a:off x="4832400" y="1638233"/>
            <a:ext cx="3999900" cy="44535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128" name="Shape 12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29"/>
        <p:cNvGrpSpPr/>
        <p:nvPr/>
      </p:nvGrpSpPr>
      <p:grpSpPr>
        <a:xfrm>
          <a:off x="0" y="0"/>
          <a:ext cx="0" cy="0"/>
          <a:chOff x="0" y="0"/>
          <a:chExt cx="0" cy="0"/>
        </a:xfrm>
      </p:grpSpPr>
      <p:sp>
        <p:nvSpPr>
          <p:cNvPr id="130" name="Shape 130"/>
          <p:cNvSpPr txBox="1">
            <a:spLocks noGrp="1"/>
          </p:cNvSpPr>
          <p:nvPr>
            <p:ph type="title"/>
          </p:nvPr>
        </p:nvSpPr>
        <p:spPr>
          <a:xfrm>
            <a:off x="304800" y="412466"/>
            <a:ext cx="8537700" cy="997500"/>
          </a:xfrm>
          <a:prstGeom prst="rect">
            <a:avLst/>
          </a:prstGeom>
        </p:spPr>
        <p:txBody>
          <a:bodyPr lIns="91425" tIns="91425" rIns="91425" bIns="91425" anchor="t" anchorCtr="0"/>
          <a:lstStyle>
            <a:lvl1pPr lvl="0">
              <a:spcBef>
                <a:spcPts val="0"/>
              </a:spcBef>
              <a:buSzPct val="100000"/>
              <a:defRPr sz="4000"/>
            </a:lvl1pPr>
            <a:lvl2pPr lvl="1">
              <a:spcBef>
                <a:spcPts val="0"/>
              </a:spcBef>
              <a:buSzPct val="100000"/>
              <a:defRPr sz="4000"/>
            </a:lvl2pPr>
            <a:lvl3pPr lvl="2">
              <a:spcBef>
                <a:spcPts val="0"/>
              </a:spcBef>
              <a:buSzPct val="100000"/>
              <a:defRPr sz="4000"/>
            </a:lvl3pPr>
            <a:lvl4pPr lvl="3">
              <a:spcBef>
                <a:spcPts val="0"/>
              </a:spcBef>
              <a:buSzPct val="100000"/>
              <a:defRPr sz="4000"/>
            </a:lvl4pPr>
            <a:lvl5pPr lvl="4">
              <a:spcBef>
                <a:spcPts val="0"/>
              </a:spcBef>
              <a:buSzPct val="100000"/>
              <a:defRPr sz="4000"/>
            </a:lvl5pPr>
            <a:lvl6pPr lvl="5">
              <a:spcBef>
                <a:spcPts val="0"/>
              </a:spcBef>
              <a:buSzPct val="100000"/>
              <a:defRPr sz="4000"/>
            </a:lvl6pPr>
            <a:lvl7pPr lvl="6">
              <a:spcBef>
                <a:spcPts val="0"/>
              </a:spcBef>
              <a:buSzPct val="100000"/>
              <a:defRPr sz="4000"/>
            </a:lvl7pPr>
            <a:lvl8pPr lvl="7">
              <a:spcBef>
                <a:spcPts val="0"/>
              </a:spcBef>
              <a:buSzPct val="100000"/>
              <a:defRPr sz="4000"/>
            </a:lvl8pPr>
            <a:lvl9pPr lvl="8">
              <a:spcBef>
                <a:spcPts val="0"/>
              </a:spcBef>
              <a:buSzPct val="100000"/>
              <a:defRPr sz="4000"/>
            </a:lvl9pPr>
          </a:lstStyle>
          <a:p>
            <a:endParaRPr/>
          </a:p>
        </p:txBody>
      </p:sp>
      <p:sp>
        <p:nvSpPr>
          <p:cNvPr id="131" name="Shape 13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536633"/>
            <a:ext cx="85206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11700" y="740800"/>
            <a:ext cx="2808000" cy="1007700"/>
          </a:xfrm>
          <a:prstGeom prst="rect">
            <a:avLst/>
          </a:prstGeom>
        </p:spPr>
        <p:txBody>
          <a:bodyPr lIns="91425" tIns="91425" rIns="91425" bIns="91425" anchor="b" anchorCtr="0"/>
          <a:lstStyle>
            <a:lvl1pPr lvl="0">
              <a:spcBef>
                <a:spcPts val="0"/>
              </a:spcBef>
              <a:buSzPct val="100000"/>
              <a:defRPr sz="3000"/>
            </a:lvl1pPr>
            <a:lvl2pPr lvl="1">
              <a:spcBef>
                <a:spcPts val="0"/>
              </a:spcBef>
              <a:buSzPct val="100000"/>
              <a:defRPr sz="3000"/>
            </a:lvl2pPr>
            <a:lvl3pPr lvl="2">
              <a:spcBef>
                <a:spcPts val="0"/>
              </a:spcBef>
              <a:buSzPct val="100000"/>
              <a:defRPr sz="3000"/>
            </a:lvl3pPr>
            <a:lvl4pPr lvl="3">
              <a:spcBef>
                <a:spcPts val="0"/>
              </a:spcBef>
              <a:buSzPct val="100000"/>
              <a:defRPr sz="3000"/>
            </a:lvl4pPr>
            <a:lvl5pPr lvl="4">
              <a:spcBef>
                <a:spcPts val="0"/>
              </a:spcBef>
              <a:buSzPct val="100000"/>
              <a:defRPr sz="3000"/>
            </a:lvl5pPr>
            <a:lvl6pPr lvl="5">
              <a:spcBef>
                <a:spcPts val="0"/>
              </a:spcBef>
              <a:buSzPct val="100000"/>
              <a:defRPr sz="3000"/>
            </a:lvl6pPr>
            <a:lvl7pPr lvl="6">
              <a:spcBef>
                <a:spcPts val="0"/>
              </a:spcBef>
              <a:buSzPct val="100000"/>
              <a:defRPr sz="3000"/>
            </a:lvl7pPr>
            <a:lvl8pPr lvl="7">
              <a:spcBef>
                <a:spcPts val="0"/>
              </a:spcBef>
              <a:buSzPct val="100000"/>
              <a:defRPr sz="3000"/>
            </a:lvl8pPr>
            <a:lvl9pPr lvl="8">
              <a:spcBef>
                <a:spcPts val="0"/>
              </a:spcBef>
              <a:buSzPct val="100000"/>
              <a:defRPr sz="3000"/>
            </a:lvl9pPr>
          </a:lstStyle>
          <a:p>
            <a:endParaRPr/>
          </a:p>
        </p:txBody>
      </p:sp>
      <p:sp>
        <p:nvSpPr>
          <p:cNvPr id="134" name="Shape 134"/>
          <p:cNvSpPr txBox="1">
            <a:spLocks noGrp="1"/>
          </p:cNvSpPr>
          <p:nvPr>
            <p:ph type="body" idx="1"/>
          </p:nvPr>
        </p:nvSpPr>
        <p:spPr>
          <a:xfrm>
            <a:off x="311700" y="1852800"/>
            <a:ext cx="2808000" cy="42393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135" name="Shape 13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Main point">
    <p:bg>
      <p:bgPr>
        <a:solidFill>
          <a:schemeClr val="accent4"/>
        </a:solidFill>
        <a:effectLst/>
      </p:bgPr>
    </p:bg>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490250" y="701800"/>
            <a:ext cx="5618700" cy="5454300"/>
          </a:xfrm>
          <a:prstGeom prst="rect">
            <a:avLst/>
          </a:prstGeom>
        </p:spPr>
        <p:txBody>
          <a:bodyPr lIns="91425" tIns="91425" rIns="91425" bIns="91425" anchor="ctr" anchorCtr="0"/>
          <a:lstStyle>
            <a:lvl1pPr lvl="0">
              <a:spcBef>
                <a:spcPts val="0"/>
              </a:spcBef>
              <a:buClr>
                <a:schemeClr val="lt1"/>
              </a:buClr>
              <a:buSzPct val="100000"/>
              <a:defRPr sz="6000">
                <a:solidFill>
                  <a:schemeClr val="lt1"/>
                </a:solidFill>
              </a:defRPr>
            </a:lvl1pPr>
            <a:lvl2pPr lvl="1">
              <a:spcBef>
                <a:spcPts val="0"/>
              </a:spcBef>
              <a:buClr>
                <a:schemeClr val="lt1"/>
              </a:buClr>
              <a:buSzPct val="100000"/>
              <a:defRPr sz="6000">
                <a:solidFill>
                  <a:schemeClr val="lt1"/>
                </a:solidFill>
              </a:defRPr>
            </a:lvl2pPr>
            <a:lvl3pPr lvl="2">
              <a:spcBef>
                <a:spcPts val="0"/>
              </a:spcBef>
              <a:buClr>
                <a:schemeClr val="lt1"/>
              </a:buClr>
              <a:buSzPct val="100000"/>
              <a:defRPr sz="6000">
                <a:solidFill>
                  <a:schemeClr val="lt1"/>
                </a:solidFill>
              </a:defRPr>
            </a:lvl3pPr>
            <a:lvl4pPr lvl="3">
              <a:spcBef>
                <a:spcPts val="0"/>
              </a:spcBef>
              <a:buClr>
                <a:schemeClr val="lt1"/>
              </a:buClr>
              <a:buSzPct val="100000"/>
              <a:defRPr sz="6000">
                <a:solidFill>
                  <a:schemeClr val="lt1"/>
                </a:solidFill>
              </a:defRPr>
            </a:lvl4pPr>
            <a:lvl5pPr lvl="4">
              <a:spcBef>
                <a:spcPts val="0"/>
              </a:spcBef>
              <a:buClr>
                <a:schemeClr val="lt1"/>
              </a:buClr>
              <a:buSzPct val="100000"/>
              <a:defRPr sz="6000">
                <a:solidFill>
                  <a:schemeClr val="lt1"/>
                </a:solidFill>
              </a:defRPr>
            </a:lvl5pPr>
            <a:lvl6pPr lvl="5">
              <a:spcBef>
                <a:spcPts val="0"/>
              </a:spcBef>
              <a:buClr>
                <a:schemeClr val="lt1"/>
              </a:buClr>
              <a:buSzPct val="100000"/>
              <a:defRPr sz="6000">
                <a:solidFill>
                  <a:schemeClr val="lt1"/>
                </a:solidFill>
              </a:defRPr>
            </a:lvl6pPr>
            <a:lvl7pPr lvl="6">
              <a:spcBef>
                <a:spcPts val="0"/>
              </a:spcBef>
              <a:buClr>
                <a:schemeClr val="lt1"/>
              </a:buClr>
              <a:buSzPct val="100000"/>
              <a:defRPr sz="6000">
                <a:solidFill>
                  <a:schemeClr val="lt1"/>
                </a:solidFill>
              </a:defRPr>
            </a:lvl7pPr>
            <a:lvl8pPr lvl="7">
              <a:spcBef>
                <a:spcPts val="0"/>
              </a:spcBef>
              <a:buClr>
                <a:schemeClr val="lt1"/>
              </a:buClr>
              <a:buSzPct val="100000"/>
              <a:defRPr sz="6000">
                <a:solidFill>
                  <a:schemeClr val="lt1"/>
                </a:solidFill>
              </a:defRPr>
            </a:lvl8pPr>
            <a:lvl9pPr lvl="8">
              <a:spcBef>
                <a:spcPts val="0"/>
              </a:spcBef>
              <a:buClr>
                <a:schemeClr val="lt1"/>
              </a:buClr>
              <a:buSzPct val="100000"/>
              <a:defRPr sz="6000">
                <a:solidFill>
                  <a:schemeClr val="lt1"/>
                </a:solidFill>
              </a:defRPr>
            </a:lvl9pPr>
          </a:lstStyle>
          <a:p>
            <a:endParaRPr/>
          </a:p>
        </p:txBody>
      </p:sp>
      <p:sp>
        <p:nvSpPr>
          <p:cNvPr id="138" name="Shape 13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139"/>
        <p:cNvGrpSpPr/>
        <p:nvPr/>
      </p:nvGrpSpPr>
      <p:grpSpPr>
        <a:xfrm>
          <a:off x="0" y="0"/>
          <a:ext cx="0" cy="0"/>
          <a:chOff x="0" y="0"/>
          <a:chExt cx="0" cy="0"/>
        </a:xfrm>
      </p:grpSpPr>
      <p:sp>
        <p:nvSpPr>
          <p:cNvPr id="140" name="Shape 140"/>
          <p:cNvSpPr/>
          <p:nvPr/>
        </p:nvSpPr>
        <p:spPr>
          <a:xfrm>
            <a:off x="4572000" y="-33"/>
            <a:ext cx="4572000" cy="68580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cxnSp>
        <p:nvCxnSpPr>
          <p:cNvPr id="141" name="Shape 141"/>
          <p:cNvCxnSpPr/>
          <p:nvPr/>
        </p:nvCxnSpPr>
        <p:spPr>
          <a:xfrm>
            <a:off x="5029675" y="5994000"/>
            <a:ext cx="468300" cy="0"/>
          </a:xfrm>
          <a:prstGeom prst="straightConnector1">
            <a:avLst/>
          </a:prstGeom>
          <a:noFill/>
          <a:ln w="28575" cap="flat" cmpd="sng">
            <a:solidFill>
              <a:schemeClr val="lt1"/>
            </a:solidFill>
            <a:prstDash val="solid"/>
            <a:round/>
            <a:headEnd type="none" w="med" len="med"/>
            <a:tailEnd type="none" w="med" len="med"/>
          </a:ln>
        </p:spPr>
      </p:cxnSp>
      <p:sp>
        <p:nvSpPr>
          <p:cNvPr id="142" name="Shape 142"/>
          <p:cNvSpPr txBox="1">
            <a:spLocks noGrp="1"/>
          </p:cNvSpPr>
          <p:nvPr>
            <p:ph type="title"/>
          </p:nvPr>
        </p:nvSpPr>
        <p:spPr>
          <a:xfrm>
            <a:off x="265500" y="1441866"/>
            <a:ext cx="4045200" cy="2280300"/>
          </a:xfrm>
          <a:prstGeom prst="rect">
            <a:avLst/>
          </a:prstGeom>
        </p:spPr>
        <p:txBody>
          <a:bodyPr lIns="91425" tIns="91425" rIns="91425" bIns="91425" anchor="b" anchorCtr="0"/>
          <a:lstStyle>
            <a:lvl1pPr lvl="0" algn="ctr">
              <a:spcBef>
                <a:spcPts val="0"/>
              </a:spcBef>
              <a:buSzPct val="100000"/>
              <a:defRPr sz="5400"/>
            </a:lvl1pPr>
            <a:lvl2pPr lvl="1" algn="ctr">
              <a:spcBef>
                <a:spcPts val="0"/>
              </a:spcBef>
              <a:buSzPct val="100000"/>
              <a:defRPr sz="5400"/>
            </a:lvl2pPr>
            <a:lvl3pPr lvl="2" algn="ctr">
              <a:spcBef>
                <a:spcPts val="0"/>
              </a:spcBef>
              <a:buSzPct val="100000"/>
              <a:defRPr sz="5400"/>
            </a:lvl3pPr>
            <a:lvl4pPr lvl="3" algn="ctr">
              <a:spcBef>
                <a:spcPts val="0"/>
              </a:spcBef>
              <a:buSzPct val="100000"/>
              <a:defRPr sz="5400"/>
            </a:lvl4pPr>
            <a:lvl5pPr lvl="4" algn="ctr">
              <a:spcBef>
                <a:spcPts val="0"/>
              </a:spcBef>
              <a:buSzPct val="100000"/>
              <a:defRPr sz="5400"/>
            </a:lvl5pPr>
            <a:lvl6pPr lvl="5" algn="ctr">
              <a:spcBef>
                <a:spcPts val="0"/>
              </a:spcBef>
              <a:buSzPct val="100000"/>
              <a:defRPr sz="5400"/>
            </a:lvl6pPr>
            <a:lvl7pPr lvl="6" algn="ctr">
              <a:spcBef>
                <a:spcPts val="0"/>
              </a:spcBef>
              <a:buSzPct val="100000"/>
              <a:defRPr sz="5400"/>
            </a:lvl7pPr>
            <a:lvl8pPr lvl="7" algn="ctr">
              <a:spcBef>
                <a:spcPts val="0"/>
              </a:spcBef>
              <a:buSzPct val="100000"/>
              <a:defRPr sz="5400"/>
            </a:lvl8pPr>
            <a:lvl9pPr lvl="8" algn="ctr">
              <a:spcBef>
                <a:spcPts val="0"/>
              </a:spcBef>
              <a:buSzPct val="100000"/>
              <a:defRPr sz="5400"/>
            </a:lvl9pPr>
          </a:lstStyle>
          <a:p>
            <a:endParaRPr/>
          </a:p>
        </p:txBody>
      </p:sp>
      <p:sp>
        <p:nvSpPr>
          <p:cNvPr id="143" name="Shape 143"/>
          <p:cNvSpPr txBox="1">
            <a:spLocks noGrp="1"/>
          </p:cNvSpPr>
          <p:nvPr>
            <p:ph type="subTitle" idx="1"/>
          </p:nvPr>
        </p:nvSpPr>
        <p:spPr>
          <a:xfrm>
            <a:off x="265500" y="3793630"/>
            <a:ext cx="4045200" cy="1794000"/>
          </a:xfrm>
          <a:prstGeom prst="rect">
            <a:avLst/>
          </a:prstGeom>
        </p:spPr>
        <p:txBody>
          <a:bodyPr lIns="91425" tIns="91425" rIns="91425" bIns="91425" anchor="t" anchorCtr="0"/>
          <a:lstStyle>
            <a:lvl1pPr lvl="0" algn="ctr">
              <a:lnSpc>
                <a:spcPct val="100000"/>
              </a:lnSpc>
              <a:spcBef>
                <a:spcPts val="0"/>
              </a:spcBef>
              <a:spcAft>
                <a:spcPts val="0"/>
              </a:spcAft>
              <a:buNone/>
              <a:defRPr/>
            </a:lvl1pPr>
            <a:lvl2pPr lvl="1" algn="ctr">
              <a:lnSpc>
                <a:spcPct val="100000"/>
              </a:lnSpc>
              <a:spcBef>
                <a:spcPts val="0"/>
              </a:spcBef>
              <a:spcAft>
                <a:spcPts val="0"/>
              </a:spcAft>
              <a:buSzPct val="100000"/>
              <a:buNone/>
              <a:defRPr sz="1800"/>
            </a:lvl2pPr>
            <a:lvl3pPr lvl="2" algn="ctr">
              <a:lnSpc>
                <a:spcPct val="100000"/>
              </a:lnSpc>
              <a:spcBef>
                <a:spcPts val="0"/>
              </a:spcBef>
              <a:spcAft>
                <a:spcPts val="0"/>
              </a:spcAft>
              <a:buSzPct val="100000"/>
              <a:buNone/>
              <a:defRPr sz="1800"/>
            </a:lvl3pPr>
            <a:lvl4pPr lvl="3" algn="ctr">
              <a:lnSpc>
                <a:spcPct val="100000"/>
              </a:lnSpc>
              <a:spcBef>
                <a:spcPts val="0"/>
              </a:spcBef>
              <a:spcAft>
                <a:spcPts val="0"/>
              </a:spcAft>
              <a:buSzPct val="100000"/>
              <a:buNone/>
              <a:defRPr sz="1800"/>
            </a:lvl4pPr>
            <a:lvl5pPr lvl="4" algn="ctr">
              <a:lnSpc>
                <a:spcPct val="100000"/>
              </a:lnSpc>
              <a:spcBef>
                <a:spcPts val="0"/>
              </a:spcBef>
              <a:spcAft>
                <a:spcPts val="0"/>
              </a:spcAft>
              <a:buSzPct val="100000"/>
              <a:buNone/>
              <a:defRPr sz="1800"/>
            </a:lvl5pPr>
            <a:lvl6pPr lvl="5" algn="ctr">
              <a:lnSpc>
                <a:spcPct val="100000"/>
              </a:lnSpc>
              <a:spcBef>
                <a:spcPts val="0"/>
              </a:spcBef>
              <a:spcAft>
                <a:spcPts val="0"/>
              </a:spcAft>
              <a:buSzPct val="100000"/>
              <a:buNone/>
              <a:defRPr sz="1800"/>
            </a:lvl6pPr>
            <a:lvl7pPr lvl="6" algn="ctr">
              <a:lnSpc>
                <a:spcPct val="100000"/>
              </a:lnSpc>
              <a:spcBef>
                <a:spcPts val="0"/>
              </a:spcBef>
              <a:spcAft>
                <a:spcPts val="0"/>
              </a:spcAft>
              <a:buSzPct val="100000"/>
              <a:buNone/>
              <a:defRPr sz="1800"/>
            </a:lvl7pPr>
            <a:lvl8pPr lvl="7" algn="ctr">
              <a:lnSpc>
                <a:spcPct val="100000"/>
              </a:lnSpc>
              <a:spcBef>
                <a:spcPts val="0"/>
              </a:spcBef>
              <a:spcAft>
                <a:spcPts val="0"/>
              </a:spcAft>
              <a:buSzPct val="100000"/>
              <a:buNone/>
              <a:defRPr sz="1800"/>
            </a:lvl8pPr>
            <a:lvl9pPr lvl="8" algn="ctr">
              <a:lnSpc>
                <a:spcPct val="100000"/>
              </a:lnSpc>
              <a:spcBef>
                <a:spcPts val="0"/>
              </a:spcBef>
              <a:spcAft>
                <a:spcPts val="0"/>
              </a:spcAft>
              <a:buSzPct val="100000"/>
              <a:buNone/>
              <a:defRPr sz="1800"/>
            </a:lvl9pPr>
          </a:lstStyle>
          <a:p>
            <a:endParaRPr/>
          </a:p>
        </p:txBody>
      </p:sp>
      <p:sp>
        <p:nvSpPr>
          <p:cNvPr id="144" name="Shape 144"/>
          <p:cNvSpPr txBox="1">
            <a:spLocks noGrp="1"/>
          </p:cNvSpPr>
          <p:nvPr>
            <p:ph type="body" idx="2"/>
          </p:nvPr>
        </p:nvSpPr>
        <p:spPr>
          <a:xfrm>
            <a:off x="4939500" y="965600"/>
            <a:ext cx="3837000" cy="4926900"/>
          </a:xfrm>
          <a:prstGeom prst="rect">
            <a:avLst/>
          </a:prstGeom>
        </p:spPr>
        <p:txBody>
          <a:bodyPr lIns="91425" tIns="91425" rIns="91425" bIns="91425" anchor="ctr" anchorCtr="0"/>
          <a:lstStyle>
            <a:lvl1pPr lvl="0">
              <a:spcBef>
                <a:spcPts val="0"/>
              </a:spcBef>
              <a:buClr>
                <a:schemeClr val="accent1"/>
              </a:buClr>
              <a:defRPr>
                <a:solidFill>
                  <a:schemeClr val="accent1"/>
                </a:solidFill>
              </a:defRPr>
            </a:lvl1pPr>
            <a:lvl2pPr lvl="1">
              <a:spcBef>
                <a:spcPts val="0"/>
              </a:spcBef>
              <a:buClr>
                <a:schemeClr val="accent1"/>
              </a:buClr>
              <a:defRPr>
                <a:solidFill>
                  <a:schemeClr val="accent1"/>
                </a:solidFill>
              </a:defRPr>
            </a:lvl2pPr>
            <a:lvl3pPr lvl="2">
              <a:spcBef>
                <a:spcPts val="0"/>
              </a:spcBef>
              <a:buClr>
                <a:schemeClr val="accent1"/>
              </a:buClr>
              <a:defRPr>
                <a:solidFill>
                  <a:schemeClr val="accent1"/>
                </a:solidFill>
              </a:defRPr>
            </a:lvl3pPr>
            <a:lvl4pPr lvl="3">
              <a:spcBef>
                <a:spcPts val="0"/>
              </a:spcBef>
              <a:buClr>
                <a:schemeClr val="accent1"/>
              </a:buClr>
              <a:defRPr>
                <a:solidFill>
                  <a:schemeClr val="accent1"/>
                </a:solidFill>
              </a:defRPr>
            </a:lvl4pPr>
            <a:lvl5pPr lvl="4">
              <a:spcBef>
                <a:spcPts val="0"/>
              </a:spcBef>
              <a:buClr>
                <a:schemeClr val="accent1"/>
              </a:buClr>
              <a:defRPr>
                <a:solidFill>
                  <a:schemeClr val="accent1"/>
                </a:solidFill>
              </a:defRPr>
            </a:lvl5pPr>
            <a:lvl6pPr lvl="5">
              <a:spcBef>
                <a:spcPts val="0"/>
              </a:spcBef>
              <a:buClr>
                <a:schemeClr val="accent1"/>
              </a:buClr>
              <a:defRPr>
                <a:solidFill>
                  <a:schemeClr val="accent1"/>
                </a:solidFill>
              </a:defRPr>
            </a:lvl6pPr>
            <a:lvl7pPr lvl="6">
              <a:spcBef>
                <a:spcPts val="0"/>
              </a:spcBef>
              <a:buClr>
                <a:schemeClr val="accent1"/>
              </a:buClr>
              <a:defRPr>
                <a:solidFill>
                  <a:schemeClr val="accent1"/>
                </a:solidFill>
              </a:defRPr>
            </a:lvl7pPr>
            <a:lvl8pPr lvl="7">
              <a:spcBef>
                <a:spcPts val="0"/>
              </a:spcBef>
              <a:buClr>
                <a:schemeClr val="accent1"/>
              </a:buClr>
              <a:defRPr>
                <a:solidFill>
                  <a:schemeClr val="accent1"/>
                </a:solidFill>
              </a:defRPr>
            </a:lvl8pPr>
            <a:lvl9pPr lvl="8">
              <a:spcBef>
                <a:spcPts val="0"/>
              </a:spcBef>
              <a:buClr>
                <a:schemeClr val="accent1"/>
              </a:buClr>
              <a:defRPr>
                <a:solidFill>
                  <a:schemeClr val="accent1"/>
                </a:solidFill>
              </a:defRPr>
            </a:lvl9pPr>
          </a:lstStyle>
          <a:p>
            <a:endParaRPr/>
          </a:p>
        </p:txBody>
      </p:sp>
      <p:sp>
        <p:nvSpPr>
          <p:cNvPr id="145" name="Shape 14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Caption">
    <p:spTree>
      <p:nvGrpSpPr>
        <p:cNvPr id="1" name="Shape 146"/>
        <p:cNvGrpSpPr/>
        <p:nvPr/>
      </p:nvGrpSpPr>
      <p:grpSpPr>
        <a:xfrm>
          <a:off x="0" y="0"/>
          <a:ext cx="0" cy="0"/>
          <a:chOff x="0" y="0"/>
          <a:chExt cx="0" cy="0"/>
        </a:xfrm>
      </p:grpSpPr>
      <p:sp>
        <p:nvSpPr>
          <p:cNvPr id="147" name="Shape 147"/>
          <p:cNvSpPr txBox="1">
            <a:spLocks noGrp="1"/>
          </p:cNvSpPr>
          <p:nvPr>
            <p:ph type="body" idx="1"/>
          </p:nvPr>
        </p:nvSpPr>
        <p:spPr>
          <a:xfrm>
            <a:off x="319500" y="5640766"/>
            <a:ext cx="5998800" cy="798300"/>
          </a:xfrm>
          <a:prstGeom prst="rect">
            <a:avLst/>
          </a:prstGeom>
        </p:spPr>
        <p:txBody>
          <a:bodyPr lIns="91425" tIns="91425" rIns="91425" bIns="91425" anchor="ctr" anchorCtr="0"/>
          <a:lstStyle>
            <a:lvl1pPr lvl="0">
              <a:lnSpc>
                <a:spcPct val="100000"/>
              </a:lnSpc>
              <a:spcBef>
                <a:spcPts val="0"/>
              </a:spcBef>
              <a:spcAft>
                <a:spcPts val="0"/>
              </a:spcAft>
              <a:buClr>
                <a:schemeClr val="accent1"/>
              </a:buClr>
              <a:buSzPct val="100000"/>
              <a:buFont typeface="Amatic SC"/>
              <a:buNone/>
              <a:defRPr sz="2400" b="1">
                <a:solidFill>
                  <a:schemeClr val="accent1"/>
                </a:solidFill>
                <a:latin typeface="Amatic SC"/>
                <a:ea typeface="Amatic SC"/>
                <a:cs typeface="Amatic SC"/>
                <a:sym typeface="Amatic SC"/>
              </a:defRPr>
            </a:lvl1pPr>
          </a:lstStyle>
          <a:p>
            <a:endParaRPr/>
          </a:p>
        </p:txBody>
      </p:sp>
      <p:sp>
        <p:nvSpPr>
          <p:cNvPr id="148" name="Shape 14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Big number">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311700" y="1653700"/>
            <a:ext cx="8520600" cy="2642400"/>
          </a:xfrm>
          <a:prstGeom prst="rect">
            <a:avLst/>
          </a:prstGeom>
        </p:spPr>
        <p:txBody>
          <a:bodyPr lIns="91425" tIns="91425" rIns="91425" bIns="91425" anchor="b" anchorCtr="0"/>
          <a:lstStyle>
            <a:lvl1pPr lvl="0" algn="ctr">
              <a:spcBef>
                <a:spcPts val="0"/>
              </a:spcBef>
              <a:buClr>
                <a:schemeClr val="lt1"/>
              </a:buClr>
              <a:buSzPct val="100000"/>
              <a:defRPr sz="12000">
                <a:solidFill>
                  <a:schemeClr val="lt1"/>
                </a:solidFill>
              </a:defRPr>
            </a:lvl1pPr>
            <a:lvl2pPr lvl="1" algn="ctr">
              <a:spcBef>
                <a:spcPts val="0"/>
              </a:spcBef>
              <a:buClr>
                <a:schemeClr val="lt1"/>
              </a:buClr>
              <a:buSzPct val="100000"/>
              <a:defRPr sz="12000">
                <a:solidFill>
                  <a:schemeClr val="lt1"/>
                </a:solidFill>
              </a:defRPr>
            </a:lvl2pPr>
            <a:lvl3pPr lvl="2" algn="ctr">
              <a:spcBef>
                <a:spcPts val="0"/>
              </a:spcBef>
              <a:buClr>
                <a:schemeClr val="lt1"/>
              </a:buClr>
              <a:buSzPct val="100000"/>
              <a:defRPr sz="12000">
                <a:solidFill>
                  <a:schemeClr val="lt1"/>
                </a:solidFill>
              </a:defRPr>
            </a:lvl3pPr>
            <a:lvl4pPr lvl="3" algn="ctr">
              <a:spcBef>
                <a:spcPts val="0"/>
              </a:spcBef>
              <a:buClr>
                <a:schemeClr val="lt1"/>
              </a:buClr>
              <a:buSzPct val="100000"/>
              <a:defRPr sz="12000">
                <a:solidFill>
                  <a:schemeClr val="lt1"/>
                </a:solidFill>
              </a:defRPr>
            </a:lvl4pPr>
            <a:lvl5pPr lvl="4" algn="ctr">
              <a:spcBef>
                <a:spcPts val="0"/>
              </a:spcBef>
              <a:buClr>
                <a:schemeClr val="lt1"/>
              </a:buClr>
              <a:buSzPct val="100000"/>
              <a:defRPr sz="12000">
                <a:solidFill>
                  <a:schemeClr val="lt1"/>
                </a:solidFill>
              </a:defRPr>
            </a:lvl5pPr>
            <a:lvl6pPr lvl="5" algn="ctr">
              <a:spcBef>
                <a:spcPts val="0"/>
              </a:spcBef>
              <a:buClr>
                <a:schemeClr val="lt1"/>
              </a:buClr>
              <a:buSzPct val="100000"/>
              <a:defRPr sz="12000">
                <a:solidFill>
                  <a:schemeClr val="lt1"/>
                </a:solidFill>
              </a:defRPr>
            </a:lvl6pPr>
            <a:lvl7pPr lvl="6" algn="ctr">
              <a:spcBef>
                <a:spcPts val="0"/>
              </a:spcBef>
              <a:buClr>
                <a:schemeClr val="lt1"/>
              </a:buClr>
              <a:buSzPct val="100000"/>
              <a:defRPr sz="12000">
                <a:solidFill>
                  <a:schemeClr val="lt1"/>
                </a:solidFill>
              </a:defRPr>
            </a:lvl7pPr>
            <a:lvl8pPr lvl="7" algn="ctr">
              <a:spcBef>
                <a:spcPts val="0"/>
              </a:spcBef>
              <a:buClr>
                <a:schemeClr val="lt1"/>
              </a:buClr>
              <a:buSzPct val="100000"/>
              <a:defRPr sz="12000">
                <a:solidFill>
                  <a:schemeClr val="lt1"/>
                </a:solidFill>
              </a:defRPr>
            </a:lvl8pPr>
            <a:lvl9pPr lvl="8" algn="ctr">
              <a:spcBef>
                <a:spcPts val="0"/>
              </a:spcBef>
              <a:buClr>
                <a:schemeClr val="lt1"/>
              </a:buClr>
              <a:buSzPct val="100000"/>
              <a:defRPr sz="12000">
                <a:solidFill>
                  <a:schemeClr val="lt1"/>
                </a:solidFill>
              </a:defRPr>
            </a:lvl9pPr>
          </a:lstStyle>
          <a:p>
            <a:endParaRPr/>
          </a:p>
        </p:txBody>
      </p:sp>
      <p:sp>
        <p:nvSpPr>
          <p:cNvPr id="151" name="Shape 151"/>
          <p:cNvSpPr txBox="1">
            <a:spLocks noGrp="1"/>
          </p:cNvSpPr>
          <p:nvPr>
            <p:ph type="body" idx="1"/>
          </p:nvPr>
        </p:nvSpPr>
        <p:spPr>
          <a:xfrm>
            <a:off x="311700" y="4406166"/>
            <a:ext cx="8520600" cy="1734300"/>
          </a:xfrm>
          <a:prstGeom prst="rect">
            <a:avLst/>
          </a:prstGeom>
        </p:spPr>
        <p:txBody>
          <a:bodyPr lIns="91425" tIns="91425" rIns="91425" bIns="91425" anchor="t" anchorCtr="0"/>
          <a:lstStyle>
            <a:lvl1pPr lvl="0" algn="ctr">
              <a:spcBef>
                <a:spcPts val="0"/>
              </a:spcBef>
              <a:buClr>
                <a:schemeClr val="accent1"/>
              </a:buClr>
              <a:defRPr>
                <a:solidFill>
                  <a:schemeClr val="accent1"/>
                </a:solidFill>
              </a:defRPr>
            </a:lvl1pPr>
            <a:lvl2pPr lvl="1" algn="ctr">
              <a:spcBef>
                <a:spcPts val="0"/>
              </a:spcBef>
              <a:buClr>
                <a:schemeClr val="accent1"/>
              </a:buClr>
              <a:defRPr>
                <a:solidFill>
                  <a:schemeClr val="accent1"/>
                </a:solidFill>
              </a:defRPr>
            </a:lvl2pPr>
            <a:lvl3pPr lvl="2" algn="ctr">
              <a:spcBef>
                <a:spcPts val="0"/>
              </a:spcBef>
              <a:buClr>
                <a:schemeClr val="accent1"/>
              </a:buClr>
              <a:defRPr>
                <a:solidFill>
                  <a:schemeClr val="accent1"/>
                </a:solidFill>
              </a:defRPr>
            </a:lvl3pPr>
            <a:lvl4pPr lvl="3" algn="ctr">
              <a:spcBef>
                <a:spcPts val="0"/>
              </a:spcBef>
              <a:buClr>
                <a:schemeClr val="accent1"/>
              </a:buClr>
              <a:defRPr>
                <a:solidFill>
                  <a:schemeClr val="accent1"/>
                </a:solidFill>
              </a:defRPr>
            </a:lvl4pPr>
            <a:lvl5pPr lvl="4" algn="ctr">
              <a:spcBef>
                <a:spcPts val="0"/>
              </a:spcBef>
              <a:buClr>
                <a:schemeClr val="accent1"/>
              </a:buClr>
              <a:defRPr>
                <a:solidFill>
                  <a:schemeClr val="accent1"/>
                </a:solidFill>
              </a:defRPr>
            </a:lvl5pPr>
            <a:lvl6pPr lvl="5" algn="ctr">
              <a:spcBef>
                <a:spcPts val="0"/>
              </a:spcBef>
              <a:buClr>
                <a:schemeClr val="accent1"/>
              </a:buClr>
              <a:defRPr>
                <a:solidFill>
                  <a:schemeClr val="accent1"/>
                </a:solidFill>
              </a:defRPr>
            </a:lvl6pPr>
            <a:lvl7pPr lvl="6" algn="ctr">
              <a:spcBef>
                <a:spcPts val="0"/>
              </a:spcBef>
              <a:buClr>
                <a:schemeClr val="accent1"/>
              </a:buClr>
              <a:defRPr>
                <a:solidFill>
                  <a:schemeClr val="accent1"/>
                </a:solidFill>
              </a:defRPr>
            </a:lvl7pPr>
            <a:lvl8pPr lvl="7" algn="ctr">
              <a:spcBef>
                <a:spcPts val="0"/>
              </a:spcBef>
              <a:buClr>
                <a:schemeClr val="accent1"/>
              </a:buClr>
              <a:defRPr>
                <a:solidFill>
                  <a:schemeClr val="accent1"/>
                </a:solidFill>
              </a:defRPr>
            </a:lvl8pPr>
            <a:lvl9pPr lvl="8" algn="ctr">
              <a:spcBef>
                <a:spcPts val="0"/>
              </a:spcBef>
              <a:buClr>
                <a:schemeClr val="accent1"/>
              </a:buClr>
              <a:defRPr>
                <a:solidFill>
                  <a:schemeClr val="accent1"/>
                </a:solidFill>
              </a:defRPr>
            </a:lvl9pPr>
          </a:lstStyle>
          <a:p>
            <a:endParaRPr/>
          </a:p>
        </p:txBody>
      </p:sp>
      <p:sp>
        <p:nvSpPr>
          <p:cNvPr id="152" name="Shape 15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53"/>
        <p:cNvGrpSpPr/>
        <p:nvPr/>
      </p:nvGrpSpPr>
      <p:grpSpPr>
        <a:xfrm>
          <a:off x="0" y="0"/>
          <a:ext cx="0" cy="0"/>
          <a:chOff x="0" y="0"/>
          <a:chExt cx="0" cy="0"/>
        </a:xfrm>
      </p:grpSpPr>
      <p:sp>
        <p:nvSpPr>
          <p:cNvPr id="154" name="Shape 15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740800"/>
            <a:ext cx="2808000" cy="1007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852800"/>
            <a:ext cx="2808000" cy="42393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600200"/>
            <a:ext cx="6367800" cy="54543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66"/>
            <a:ext cx="4572000" cy="68580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644233"/>
            <a:ext cx="4045200" cy="19764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3737433"/>
            <a:ext cx="4045200" cy="16467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965433"/>
            <a:ext cx="3837000" cy="49269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5640766"/>
            <a:ext cx="5998800" cy="8067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593366"/>
            <a:ext cx="8520600" cy="7635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536633"/>
            <a:ext cx="8520600" cy="45552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buSzPct val="100000"/>
              <a:defRPr sz="1400">
                <a:solidFill>
                  <a:schemeClr val="dk2"/>
                </a:solidFill>
              </a:defRPr>
            </a:lvl2pPr>
            <a:lvl3pPr lvl="2">
              <a:lnSpc>
                <a:spcPct val="115000"/>
              </a:lnSpc>
              <a:spcBef>
                <a:spcPts val="0"/>
              </a:spcBef>
              <a:spcAft>
                <a:spcPts val="1600"/>
              </a:spcAft>
              <a:buClr>
                <a:schemeClr val="dk2"/>
              </a:buClr>
              <a:buSzPct val="100000"/>
              <a:defRPr sz="1400">
                <a:solidFill>
                  <a:schemeClr val="dk2"/>
                </a:solidFill>
              </a:defRPr>
            </a:lvl3pPr>
            <a:lvl4pPr lvl="3">
              <a:lnSpc>
                <a:spcPct val="115000"/>
              </a:lnSpc>
              <a:spcBef>
                <a:spcPts val="0"/>
              </a:spcBef>
              <a:spcAft>
                <a:spcPts val="1600"/>
              </a:spcAft>
              <a:buClr>
                <a:schemeClr val="dk2"/>
              </a:buClr>
              <a:buSzPct val="100000"/>
              <a:defRPr sz="1400">
                <a:solidFill>
                  <a:schemeClr val="dk2"/>
                </a:solidFill>
              </a:defRPr>
            </a:lvl4pPr>
            <a:lvl5pPr lvl="4">
              <a:lnSpc>
                <a:spcPct val="115000"/>
              </a:lnSpc>
              <a:spcBef>
                <a:spcPts val="0"/>
              </a:spcBef>
              <a:spcAft>
                <a:spcPts val="1600"/>
              </a:spcAft>
              <a:buClr>
                <a:schemeClr val="dk2"/>
              </a:buClr>
              <a:buSzPct val="100000"/>
              <a:defRPr sz="1400">
                <a:solidFill>
                  <a:schemeClr val="dk2"/>
                </a:solidFill>
              </a:defRPr>
            </a:lvl5pPr>
            <a:lvl6pPr lvl="5">
              <a:lnSpc>
                <a:spcPct val="115000"/>
              </a:lnSpc>
              <a:spcBef>
                <a:spcPts val="0"/>
              </a:spcBef>
              <a:spcAft>
                <a:spcPts val="1600"/>
              </a:spcAft>
              <a:buClr>
                <a:schemeClr val="dk2"/>
              </a:buClr>
              <a:buSzPct val="100000"/>
              <a:defRPr sz="1400">
                <a:solidFill>
                  <a:schemeClr val="dk2"/>
                </a:solidFill>
              </a:defRPr>
            </a:lvl6pPr>
            <a:lvl7pPr lvl="6">
              <a:lnSpc>
                <a:spcPct val="115000"/>
              </a:lnSpc>
              <a:spcBef>
                <a:spcPts val="0"/>
              </a:spcBef>
              <a:spcAft>
                <a:spcPts val="1600"/>
              </a:spcAft>
              <a:buClr>
                <a:schemeClr val="dk2"/>
              </a:buClr>
              <a:buSzPct val="100000"/>
              <a:defRPr sz="1400">
                <a:solidFill>
                  <a:schemeClr val="dk2"/>
                </a:solidFill>
              </a:defRPr>
            </a:lvl7pPr>
            <a:lvl8pPr lvl="7">
              <a:lnSpc>
                <a:spcPct val="115000"/>
              </a:lnSpc>
              <a:spcBef>
                <a:spcPts val="0"/>
              </a:spcBef>
              <a:spcAft>
                <a:spcPts val="1600"/>
              </a:spcAft>
              <a:buClr>
                <a:schemeClr val="dk2"/>
              </a:buClr>
              <a:buSzPct val="100000"/>
              <a:defRPr sz="1400">
                <a:solidFill>
                  <a:schemeClr val="dk2"/>
                </a:solidFill>
              </a:defRPr>
            </a:lvl8pPr>
            <a:lvl9pPr lvl="8">
              <a:lnSpc>
                <a:spcPct val="115000"/>
              </a:lnSpc>
              <a:spcBef>
                <a:spcPts val="0"/>
              </a:spcBef>
              <a:spcAft>
                <a:spcPts val="1600"/>
              </a:spcAft>
              <a:buClr>
                <a:schemeClr val="dk2"/>
              </a:buClr>
              <a:buSzPct val="100000"/>
              <a:defRPr sz="1400">
                <a:solidFill>
                  <a:schemeClr val="dk2"/>
                </a:solidFill>
              </a:defRPr>
            </a:lvl9pPr>
          </a:lstStyle>
          <a:p>
            <a:endParaRPr/>
          </a:p>
        </p:txBody>
      </p:sp>
      <p:sp>
        <p:nvSpPr>
          <p:cNvPr id="8" name="Shape 8"/>
          <p:cNvSpPr txBox="1">
            <a:spLocks noGrp="1"/>
          </p:cNvSpPr>
          <p:nvPr>
            <p:ph type="sldNum" idx="12"/>
          </p:nvPr>
        </p:nvSpPr>
        <p:spPr>
          <a:xfrm>
            <a:off x="8472457" y="6217622"/>
            <a:ext cx="548700" cy="5247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6"/>
        <p:cNvGrpSpPr/>
        <p:nvPr/>
      </p:nvGrpSpPr>
      <p:grpSpPr>
        <a:xfrm>
          <a:off x="0" y="0"/>
          <a:ext cx="0" cy="0"/>
          <a:chOff x="0" y="0"/>
          <a:chExt cx="0" cy="0"/>
        </a:xfrm>
      </p:grpSpPr>
      <p:sp>
        <p:nvSpPr>
          <p:cNvPr id="57" name="Shape 57"/>
          <p:cNvSpPr txBox="1">
            <a:spLocks noGrp="1"/>
          </p:cNvSpPr>
          <p:nvPr>
            <p:ph type="dt" idx="10"/>
          </p:nvPr>
        </p:nvSpPr>
        <p:spPr>
          <a:xfrm>
            <a:off x="628559" y="6356519"/>
            <a:ext cx="2057400" cy="365099"/>
          </a:xfrm>
          <a:prstGeom prst="rect">
            <a:avLst/>
          </a:prstGeom>
          <a:noFill/>
          <a:ln>
            <a:noFill/>
          </a:ln>
        </p:spPr>
        <p:txBody>
          <a:bodyPr lIns="68575" tIns="68575" rIns="68575" bIns="68575" anchor="ctr" anchorCtr="0"/>
          <a:lstStyle>
            <a:lvl1pPr marL="0" marR="0" lvl="0" indent="0" algn="l" rtl="0">
              <a:spcBef>
                <a:spcPts val="0"/>
              </a:spcBef>
              <a:buSzPct val="78571"/>
              <a:buNone/>
              <a:defRPr sz="1400" b="0" i="0" u="none" strike="noStrike" cap="none"/>
            </a:lvl1pPr>
            <a:lvl2pPr marL="342900" marR="0" lvl="1" indent="0" algn="l" rtl="0">
              <a:spcBef>
                <a:spcPts val="0"/>
              </a:spcBef>
              <a:buSzPct val="78571"/>
              <a:buNone/>
              <a:defRPr sz="1400" b="0" i="0" u="none" strike="noStrike" cap="none"/>
            </a:lvl2pPr>
            <a:lvl3pPr marL="685800" marR="0" lvl="2" indent="0" algn="l" rtl="0">
              <a:spcBef>
                <a:spcPts val="0"/>
              </a:spcBef>
              <a:buSzPct val="78571"/>
              <a:buNone/>
              <a:defRPr sz="1400" b="0" i="0" u="none" strike="noStrike" cap="none"/>
            </a:lvl3pPr>
            <a:lvl4pPr marL="1028700" marR="0" lvl="3" indent="0" algn="l" rtl="0">
              <a:spcBef>
                <a:spcPts val="0"/>
              </a:spcBef>
              <a:buSzPct val="78571"/>
              <a:buNone/>
              <a:defRPr sz="1400" b="0" i="0" u="none" strike="noStrike" cap="none"/>
            </a:lvl4pPr>
            <a:lvl5pPr marL="1371600" marR="0" lvl="4" indent="0" algn="l" rtl="0">
              <a:spcBef>
                <a:spcPts val="0"/>
              </a:spcBef>
              <a:buSzPct val="78571"/>
              <a:buNone/>
              <a:defRPr sz="1400" b="0" i="0" u="none" strike="noStrike" cap="none"/>
            </a:lvl5pPr>
            <a:lvl6pPr marL="1714500" marR="0" lvl="5" indent="0" algn="l" rtl="0">
              <a:spcBef>
                <a:spcPts val="0"/>
              </a:spcBef>
              <a:buSzPct val="78571"/>
              <a:buNone/>
              <a:defRPr sz="1400" b="0" i="0" u="none" strike="noStrike" cap="none"/>
            </a:lvl6pPr>
            <a:lvl7pPr marL="2057400" marR="0" lvl="6" indent="0" algn="l" rtl="0">
              <a:spcBef>
                <a:spcPts val="0"/>
              </a:spcBef>
              <a:buSzPct val="78571"/>
              <a:buNone/>
              <a:defRPr sz="1400" b="0" i="0" u="none" strike="noStrike" cap="none"/>
            </a:lvl7pPr>
            <a:lvl8pPr marL="2400300" marR="0" lvl="7" indent="0" algn="l" rtl="0">
              <a:spcBef>
                <a:spcPts val="0"/>
              </a:spcBef>
              <a:buSzPct val="78571"/>
              <a:buNone/>
              <a:defRPr sz="1400" b="0" i="0" u="none" strike="noStrike" cap="none"/>
            </a:lvl8pPr>
            <a:lvl9pPr marL="2743200" marR="0" lvl="8" indent="0" algn="l" rtl="0">
              <a:spcBef>
                <a:spcPts val="0"/>
              </a:spcBef>
              <a:buSzPct val="78571"/>
              <a:buNone/>
              <a:defRPr sz="1400" b="0" i="0" u="none" strike="noStrike" cap="none"/>
            </a:lvl9pPr>
          </a:lstStyle>
          <a:p>
            <a:endParaRPr/>
          </a:p>
        </p:txBody>
      </p:sp>
      <p:sp>
        <p:nvSpPr>
          <p:cNvPr id="58" name="Shape 58"/>
          <p:cNvSpPr txBox="1">
            <a:spLocks noGrp="1"/>
          </p:cNvSpPr>
          <p:nvPr>
            <p:ph type="ftr" idx="11"/>
          </p:nvPr>
        </p:nvSpPr>
        <p:spPr>
          <a:xfrm>
            <a:off x="3028860" y="6356519"/>
            <a:ext cx="3086100" cy="365099"/>
          </a:xfrm>
          <a:prstGeom prst="rect">
            <a:avLst/>
          </a:prstGeom>
          <a:noFill/>
          <a:ln>
            <a:noFill/>
          </a:ln>
        </p:spPr>
        <p:txBody>
          <a:bodyPr lIns="68575" tIns="68575" rIns="68575" bIns="68575" anchor="ctr" anchorCtr="1"/>
          <a:lstStyle>
            <a:lvl1pPr marL="0" marR="0" lvl="0" indent="0" algn="l" rtl="0">
              <a:spcBef>
                <a:spcPts val="0"/>
              </a:spcBef>
              <a:buSzPct val="78571"/>
              <a:buNone/>
              <a:defRPr sz="1400" b="0" i="0" u="none" strike="noStrike" cap="none"/>
            </a:lvl1pPr>
            <a:lvl2pPr marL="342900" marR="0" lvl="1" indent="0" algn="l" rtl="0">
              <a:spcBef>
                <a:spcPts val="0"/>
              </a:spcBef>
              <a:buSzPct val="78571"/>
              <a:buNone/>
              <a:defRPr sz="1400" b="0" i="0" u="none" strike="noStrike" cap="none"/>
            </a:lvl2pPr>
            <a:lvl3pPr marL="685800" marR="0" lvl="2" indent="0" algn="l" rtl="0">
              <a:spcBef>
                <a:spcPts val="0"/>
              </a:spcBef>
              <a:buSzPct val="78571"/>
              <a:buNone/>
              <a:defRPr sz="1400" b="0" i="0" u="none" strike="noStrike" cap="none"/>
            </a:lvl3pPr>
            <a:lvl4pPr marL="1028700" marR="0" lvl="3" indent="0" algn="l" rtl="0">
              <a:spcBef>
                <a:spcPts val="0"/>
              </a:spcBef>
              <a:buSzPct val="78571"/>
              <a:buNone/>
              <a:defRPr sz="1400" b="0" i="0" u="none" strike="noStrike" cap="none"/>
            </a:lvl4pPr>
            <a:lvl5pPr marL="1371600" marR="0" lvl="4" indent="0" algn="l" rtl="0">
              <a:spcBef>
                <a:spcPts val="0"/>
              </a:spcBef>
              <a:buSzPct val="78571"/>
              <a:buNone/>
              <a:defRPr sz="1400" b="0" i="0" u="none" strike="noStrike" cap="none"/>
            </a:lvl5pPr>
            <a:lvl6pPr marL="1714500" marR="0" lvl="5" indent="0" algn="l" rtl="0">
              <a:spcBef>
                <a:spcPts val="0"/>
              </a:spcBef>
              <a:buSzPct val="78571"/>
              <a:buNone/>
              <a:defRPr sz="1400" b="0" i="0" u="none" strike="noStrike" cap="none"/>
            </a:lvl6pPr>
            <a:lvl7pPr marL="2057400" marR="0" lvl="6" indent="0" algn="l" rtl="0">
              <a:spcBef>
                <a:spcPts val="0"/>
              </a:spcBef>
              <a:buSzPct val="78571"/>
              <a:buNone/>
              <a:defRPr sz="1400" b="0" i="0" u="none" strike="noStrike" cap="none"/>
            </a:lvl7pPr>
            <a:lvl8pPr marL="2400300" marR="0" lvl="7" indent="0" algn="l" rtl="0">
              <a:spcBef>
                <a:spcPts val="0"/>
              </a:spcBef>
              <a:buSzPct val="78571"/>
              <a:buNone/>
              <a:defRPr sz="1400" b="0" i="0" u="none" strike="noStrike" cap="none"/>
            </a:lvl8pPr>
            <a:lvl9pPr marL="2743200" marR="0" lvl="8" indent="0" algn="l" rtl="0">
              <a:spcBef>
                <a:spcPts val="0"/>
              </a:spcBef>
              <a:buSzPct val="78571"/>
              <a:buNone/>
              <a:defRPr sz="1400" b="0" i="0" u="none" strike="noStrike" cap="none"/>
            </a:lvl9pPr>
          </a:lstStyle>
          <a:p>
            <a:endParaRPr/>
          </a:p>
        </p:txBody>
      </p:sp>
      <p:sp>
        <p:nvSpPr>
          <p:cNvPr id="59" name="Shape 59"/>
          <p:cNvSpPr txBox="1">
            <a:spLocks noGrp="1"/>
          </p:cNvSpPr>
          <p:nvPr>
            <p:ph type="sldNum" idx="12"/>
          </p:nvPr>
        </p:nvSpPr>
        <p:spPr>
          <a:xfrm>
            <a:off x="6457859" y="6356519"/>
            <a:ext cx="2057400" cy="365099"/>
          </a:xfrm>
          <a:prstGeom prst="rect">
            <a:avLst/>
          </a:prstGeom>
          <a:noFill/>
          <a:ln>
            <a:noFill/>
          </a:ln>
        </p:spPr>
        <p:txBody>
          <a:bodyPr lIns="68575" tIns="34275" rIns="68575" bIns="34275" anchor="ctr" anchorCtr="0">
            <a:noAutofit/>
          </a:bodyPr>
          <a:lstStyle/>
          <a:p>
            <a:pPr marL="0" marR="0" lvl="0" indent="0" algn="r" rtl="0">
              <a:lnSpc>
                <a:spcPct val="100000"/>
              </a:lnSpc>
              <a:spcBef>
                <a:spcPts val="0"/>
              </a:spcBef>
              <a:buSzPct val="25000"/>
              <a:buNone/>
            </a:pPr>
            <a:fld id="{00000000-1234-1234-1234-123412341234}" type="slidenum">
              <a:rPr lang="en" sz="900" b="0" i="0" u="none" strike="noStrike" cap="none">
                <a:solidFill>
                  <a:srgbClr val="898989"/>
                </a:solidFill>
                <a:latin typeface="Calibri"/>
                <a:ea typeface="Calibri"/>
                <a:cs typeface="Calibri"/>
                <a:sym typeface="Calibri"/>
              </a:rPr>
              <a:t>‹#›</a:t>
            </a:fld>
            <a:endParaRPr lang="en" sz="900" b="0" i="0" u="none" strike="noStrike" cap="none">
              <a:solidFill>
                <a:srgbClr val="898989"/>
              </a:solidFill>
              <a:latin typeface="Calibri"/>
              <a:ea typeface="Calibri"/>
              <a:cs typeface="Calibri"/>
              <a:sym typeface="Calibri"/>
            </a:endParaRPr>
          </a:p>
        </p:txBody>
      </p:sp>
      <p:sp>
        <p:nvSpPr>
          <p:cNvPr id="60" name="Shape 60"/>
          <p:cNvSpPr txBox="1">
            <a:spLocks noGrp="1"/>
          </p:cNvSpPr>
          <p:nvPr>
            <p:ph type="title"/>
          </p:nvPr>
        </p:nvSpPr>
        <p:spPr>
          <a:xfrm>
            <a:off x="457109" y="273600"/>
            <a:ext cx="8229300" cy="1144800"/>
          </a:xfrm>
          <a:prstGeom prst="rect">
            <a:avLst/>
          </a:prstGeom>
          <a:noFill/>
          <a:ln>
            <a:noFill/>
          </a:ln>
        </p:spPr>
        <p:txBody>
          <a:bodyPr lIns="68575" tIns="68575" rIns="68575" bIns="68575" anchor="ctr" anchorCtr="0"/>
          <a:lstStyle>
            <a:lvl1pPr marL="0" marR="0" lvl="0" indent="0" algn="l" rtl="0">
              <a:spcBef>
                <a:spcPts val="0"/>
              </a:spcBef>
              <a:buSzPct val="78571"/>
              <a:buNone/>
              <a:defRPr sz="1400" b="0" i="0" u="none" strike="noStrike" cap="none"/>
            </a:lvl1pPr>
            <a:lvl2pPr marL="0" marR="0" lvl="1" indent="0" algn="l" rtl="0">
              <a:spcBef>
                <a:spcPts val="0"/>
              </a:spcBef>
              <a:buSzPct val="78571"/>
              <a:buNone/>
              <a:defRPr sz="1400" b="0" i="0" u="none" strike="noStrike" cap="none"/>
            </a:lvl2pPr>
            <a:lvl3pPr marL="0" marR="0" lvl="2" indent="0" algn="l" rtl="0">
              <a:spcBef>
                <a:spcPts val="0"/>
              </a:spcBef>
              <a:buSzPct val="78571"/>
              <a:buNone/>
              <a:defRPr sz="1400" b="0" i="0" u="none" strike="noStrike" cap="none"/>
            </a:lvl3pPr>
            <a:lvl4pPr marL="0" marR="0" lvl="3" indent="0" algn="l" rtl="0">
              <a:spcBef>
                <a:spcPts val="0"/>
              </a:spcBef>
              <a:buSzPct val="78571"/>
              <a:buNone/>
              <a:defRPr sz="1400" b="0" i="0" u="none" strike="noStrike" cap="none"/>
            </a:lvl4pPr>
            <a:lvl5pPr marL="0" marR="0" lvl="4" indent="0" algn="l" rtl="0">
              <a:spcBef>
                <a:spcPts val="0"/>
              </a:spcBef>
              <a:buSzPct val="78571"/>
              <a:buNone/>
              <a:defRPr sz="1400" b="0" i="0" u="none" strike="noStrike" cap="none"/>
            </a:lvl5pPr>
            <a:lvl6pPr marL="0" marR="0" lvl="5" indent="0" algn="l" rtl="0">
              <a:spcBef>
                <a:spcPts val="0"/>
              </a:spcBef>
              <a:buSzPct val="78571"/>
              <a:buNone/>
              <a:defRPr sz="1400" b="0" i="0" u="none" strike="noStrike" cap="none"/>
            </a:lvl6pPr>
            <a:lvl7pPr marL="0" marR="0" lvl="6" indent="0" algn="l" rtl="0">
              <a:spcBef>
                <a:spcPts val="0"/>
              </a:spcBef>
              <a:buSzPct val="78571"/>
              <a:buNone/>
              <a:defRPr sz="1400" b="0" i="0" u="none" strike="noStrike" cap="none"/>
            </a:lvl7pPr>
            <a:lvl8pPr marL="0" marR="0" lvl="7" indent="0" algn="l" rtl="0">
              <a:spcBef>
                <a:spcPts val="0"/>
              </a:spcBef>
              <a:buSzPct val="78571"/>
              <a:buNone/>
              <a:defRPr sz="1400" b="0" i="0" u="none" strike="noStrike" cap="none"/>
            </a:lvl8pPr>
            <a:lvl9pPr marL="0" marR="0" lvl="8" indent="0" algn="l" rtl="0">
              <a:spcBef>
                <a:spcPts val="0"/>
              </a:spcBef>
              <a:buSzPct val="78571"/>
              <a:buNone/>
              <a:defRPr sz="1400" b="0" i="0" u="none" strike="noStrike" cap="none"/>
            </a:lvl9pPr>
          </a:lstStyle>
          <a:p>
            <a:endParaRPr/>
          </a:p>
        </p:txBody>
      </p:sp>
      <p:sp>
        <p:nvSpPr>
          <p:cNvPr id="61" name="Shape 61"/>
          <p:cNvSpPr txBox="1">
            <a:spLocks noGrp="1"/>
          </p:cNvSpPr>
          <p:nvPr>
            <p:ph type="body" idx="1"/>
          </p:nvPr>
        </p:nvSpPr>
        <p:spPr>
          <a:xfrm>
            <a:off x="457109" y="1604520"/>
            <a:ext cx="8229300" cy="3977400"/>
          </a:xfrm>
          <a:prstGeom prst="rect">
            <a:avLst/>
          </a:prstGeom>
          <a:noFill/>
          <a:ln>
            <a:noFill/>
          </a:ln>
        </p:spPr>
        <p:txBody>
          <a:bodyPr lIns="68575" tIns="68575" rIns="68575" bIns="68575" anchor="t" anchorCtr="0"/>
          <a:lstStyle>
            <a:lvl1pPr marL="0" marR="0" lvl="0" indent="0" algn="l" rtl="0">
              <a:spcBef>
                <a:spcPts val="0"/>
              </a:spcBef>
              <a:buSzPct val="78571"/>
              <a:buNone/>
              <a:defRPr sz="1400" b="0" i="0" u="none" strike="noStrike" cap="none"/>
            </a:lvl1pPr>
            <a:lvl2pPr marL="342900" marR="0" lvl="1" indent="0" algn="l" rtl="0">
              <a:spcBef>
                <a:spcPts val="0"/>
              </a:spcBef>
              <a:buSzPct val="78571"/>
              <a:buNone/>
              <a:defRPr sz="1400" b="0" i="0" u="none" strike="noStrike" cap="none"/>
            </a:lvl2pPr>
            <a:lvl3pPr marL="685800" marR="0" lvl="2" indent="0" algn="l" rtl="0">
              <a:spcBef>
                <a:spcPts val="0"/>
              </a:spcBef>
              <a:buSzPct val="78571"/>
              <a:buNone/>
              <a:defRPr sz="1400" b="0" i="0" u="none" strike="noStrike" cap="none"/>
            </a:lvl3pPr>
            <a:lvl4pPr marL="1028700" marR="0" lvl="3" indent="0" algn="l" rtl="0">
              <a:spcBef>
                <a:spcPts val="0"/>
              </a:spcBef>
              <a:buSzPct val="78571"/>
              <a:buNone/>
              <a:defRPr sz="1400" b="0" i="0" u="none" strike="noStrike" cap="none"/>
            </a:lvl4pPr>
            <a:lvl5pPr marL="1371600" marR="0" lvl="4" indent="0" algn="l" rtl="0">
              <a:spcBef>
                <a:spcPts val="0"/>
              </a:spcBef>
              <a:buSzPct val="78571"/>
              <a:buNone/>
              <a:defRPr sz="1400" b="0" i="0" u="none" strike="noStrike" cap="none"/>
            </a:lvl5pPr>
            <a:lvl6pPr marL="1714500" marR="0" lvl="5" indent="0" algn="l" rtl="0">
              <a:spcBef>
                <a:spcPts val="0"/>
              </a:spcBef>
              <a:buSzPct val="78571"/>
              <a:buNone/>
              <a:defRPr sz="1400" b="0" i="0" u="none" strike="noStrike" cap="none"/>
            </a:lvl6pPr>
            <a:lvl7pPr marL="2057400" marR="0" lvl="6" indent="0" algn="l" rtl="0">
              <a:spcBef>
                <a:spcPts val="0"/>
              </a:spcBef>
              <a:buSzPct val="78571"/>
              <a:buNone/>
              <a:defRPr sz="1400" b="0" i="0" u="none" strike="noStrike" cap="none"/>
            </a:lvl7pPr>
            <a:lvl8pPr marL="2400300" marR="0" lvl="7" indent="0" algn="l" rtl="0">
              <a:spcBef>
                <a:spcPts val="0"/>
              </a:spcBef>
              <a:buSzPct val="78571"/>
              <a:buNone/>
              <a:defRPr sz="1400" b="0" i="0" u="none" strike="noStrike" cap="none"/>
            </a:lvl8pPr>
            <a:lvl9pPr marL="2743200" marR="0" lvl="8" indent="0" algn="l" rtl="0">
              <a:spcBef>
                <a:spcPts val="0"/>
              </a:spcBef>
              <a:buSzPct val="78571"/>
              <a:buNone/>
              <a:defRPr sz="14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311700" y="390466"/>
            <a:ext cx="8520600" cy="1068000"/>
          </a:xfrm>
          <a:prstGeom prst="rect">
            <a:avLst/>
          </a:prstGeom>
          <a:noFill/>
          <a:ln>
            <a:noFill/>
          </a:ln>
        </p:spPr>
        <p:txBody>
          <a:bodyPr lIns="91425" tIns="91425" rIns="91425" bIns="91425" anchor="t" anchorCtr="0"/>
          <a:lstStyle>
            <a:lvl1pPr lvl="0">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1pPr>
            <a:lvl2pPr lvl="1">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2pPr>
            <a:lvl3pPr lvl="2">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3pPr>
            <a:lvl4pPr lvl="3">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4pPr>
            <a:lvl5pPr lvl="4">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5pPr>
            <a:lvl6pPr lvl="5">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6pPr>
            <a:lvl7pPr lvl="6">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7pPr>
            <a:lvl8pPr lvl="7">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8pPr>
            <a:lvl9pPr lvl="8">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9pPr>
          </a:lstStyle>
          <a:p>
            <a:endParaRPr/>
          </a:p>
        </p:txBody>
      </p:sp>
      <p:sp>
        <p:nvSpPr>
          <p:cNvPr id="110" name="Shape 110"/>
          <p:cNvSpPr txBox="1">
            <a:spLocks noGrp="1"/>
          </p:cNvSpPr>
          <p:nvPr>
            <p:ph type="body" idx="1"/>
          </p:nvPr>
        </p:nvSpPr>
        <p:spPr>
          <a:xfrm>
            <a:off x="311700" y="1638233"/>
            <a:ext cx="8520600" cy="44535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buFont typeface="Source Code Pro"/>
              <a:defRPr sz="1800">
                <a:solidFill>
                  <a:schemeClr val="dk2"/>
                </a:solidFill>
                <a:latin typeface="Source Code Pro"/>
                <a:ea typeface="Source Code Pro"/>
                <a:cs typeface="Source Code Pro"/>
                <a:sym typeface="Source Code Pro"/>
              </a:defRPr>
            </a:lvl1pPr>
            <a:lvl2pPr lvl="1">
              <a:lnSpc>
                <a:spcPct val="115000"/>
              </a:lnSpc>
              <a:spcBef>
                <a:spcPts val="0"/>
              </a:spcBef>
              <a:spcAft>
                <a:spcPts val="1600"/>
              </a:spcAft>
              <a:buClr>
                <a:schemeClr val="dk2"/>
              </a:buClr>
              <a:buSzPct val="100000"/>
              <a:buFont typeface="Source Code Pro"/>
              <a:defRPr sz="1400">
                <a:solidFill>
                  <a:schemeClr val="dk2"/>
                </a:solidFill>
                <a:latin typeface="Source Code Pro"/>
                <a:ea typeface="Source Code Pro"/>
                <a:cs typeface="Source Code Pro"/>
                <a:sym typeface="Source Code Pro"/>
              </a:defRPr>
            </a:lvl2pPr>
            <a:lvl3pPr lvl="2">
              <a:lnSpc>
                <a:spcPct val="115000"/>
              </a:lnSpc>
              <a:spcBef>
                <a:spcPts val="0"/>
              </a:spcBef>
              <a:spcAft>
                <a:spcPts val="1600"/>
              </a:spcAft>
              <a:buClr>
                <a:schemeClr val="dk2"/>
              </a:buClr>
              <a:buSzPct val="100000"/>
              <a:buFont typeface="Source Code Pro"/>
              <a:defRPr sz="1400">
                <a:solidFill>
                  <a:schemeClr val="dk2"/>
                </a:solidFill>
                <a:latin typeface="Source Code Pro"/>
                <a:ea typeface="Source Code Pro"/>
                <a:cs typeface="Source Code Pro"/>
                <a:sym typeface="Source Code Pro"/>
              </a:defRPr>
            </a:lvl3pPr>
            <a:lvl4pPr lvl="3">
              <a:lnSpc>
                <a:spcPct val="115000"/>
              </a:lnSpc>
              <a:spcBef>
                <a:spcPts val="0"/>
              </a:spcBef>
              <a:spcAft>
                <a:spcPts val="1600"/>
              </a:spcAft>
              <a:buClr>
                <a:schemeClr val="dk2"/>
              </a:buClr>
              <a:buSzPct val="100000"/>
              <a:buFont typeface="Source Code Pro"/>
              <a:defRPr sz="1400">
                <a:solidFill>
                  <a:schemeClr val="dk2"/>
                </a:solidFill>
                <a:latin typeface="Source Code Pro"/>
                <a:ea typeface="Source Code Pro"/>
                <a:cs typeface="Source Code Pro"/>
                <a:sym typeface="Source Code Pro"/>
              </a:defRPr>
            </a:lvl4pPr>
            <a:lvl5pPr lvl="4">
              <a:lnSpc>
                <a:spcPct val="115000"/>
              </a:lnSpc>
              <a:spcBef>
                <a:spcPts val="0"/>
              </a:spcBef>
              <a:spcAft>
                <a:spcPts val="1600"/>
              </a:spcAft>
              <a:buClr>
                <a:schemeClr val="dk2"/>
              </a:buClr>
              <a:buSzPct val="100000"/>
              <a:buFont typeface="Source Code Pro"/>
              <a:defRPr sz="1400">
                <a:solidFill>
                  <a:schemeClr val="dk2"/>
                </a:solidFill>
                <a:latin typeface="Source Code Pro"/>
                <a:ea typeface="Source Code Pro"/>
                <a:cs typeface="Source Code Pro"/>
                <a:sym typeface="Source Code Pro"/>
              </a:defRPr>
            </a:lvl5pPr>
            <a:lvl6pPr lvl="5">
              <a:lnSpc>
                <a:spcPct val="115000"/>
              </a:lnSpc>
              <a:spcBef>
                <a:spcPts val="0"/>
              </a:spcBef>
              <a:spcAft>
                <a:spcPts val="1600"/>
              </a:spcAft>
              <a:buClr>
                <a:schemeClr val="dk2"/>
              </a:buClr>
              <a:buSzPct val="100000"/>
              <a:buFont typeface="Source Code Pro"/>
              <a:defRPr sz="1400">
                <a:solidFill>
                  <a:schemeClr val="dk2"/>
                </a:solidFill>
                <a:latin typeface="Source Code Pro"/>
                <a:ea typeface="Source Code Pro"/>
                <a:cs typeface="Source Code Pro"/>
                <a:sym typeface="Source Code Pro"/>
              </a:defRPr>
            </a:lvl6pPr>
            <a:lvl7pPr lvl="6">
              <a:lnSpc>
                <a:spcPct val="115000"/>
              </a:lnSpc>
              <a:spcBef>
                <a:spcPts val="0"/>
              </a:spcBef>
              <a:spcAft>
                <a:spcPts val="1600"/>
              </a:spcAft>
              <a:buClr>
                <a:schemeClr val="dk2"/>
              </a:buClr>
              <a:buSzPct val="100000"/>
              <a:buFont typeface="Source Code Pro"/>
              <a:defRPr sz="1400">
                <a:solidFill>
                  <a:schemeClr val="dk2"/>
                </a:solidFill>
                <a:latin typeface="Source Code Pro"/>
                <a:ea typeface="Source Code Pro"/>
                <a:cs typeface="Source Code Pro"/>
                <a:sym typeface="Source Code Pro"/>
              </a:defRPr>
            </a:lvl7pPr>
            <a:lvl8pPr lvl="7">
              <a:lnSpc>
                <a:spcPct val="115000"/>
              </a:lnSpc>
              <a:spcBef>
                <a:spcPts val="0"/>
              </a:spcBef>
              <a:spcAft>
                <a:spcPts val="1600"/>
              </a:spcAft>
              <a:buClr>
                <a:schemeClr val="dk2"/>
              </a:buClr>
              <a:buSzPct val="100000"/>
              <a:buFont typeface="Source Code Pro"/>
              <a:defRPr sz="1400">
                <a:solidFill>
                  <a:schemeClr val="dk2"/>
                </a:solidFill>
                <a:latin typeface="Source Code Pro"/>
                <a:ea typeface="Source Code Pro"/>
                <a:cs typeface="Source Code Pro"/>
                <a:sym typeface="Source Code Pro"/>
              </a:defRPr>
            </a:lvl8pPr>
            <a:lvl9pPr lvl="8">
              <a:lnSpc>
                <a:spcPct val="115000"/>
              </a:lnSpc>
              <a:spcBef>
                <a:spcPts val="0"/>
              </a:spcBef>
              <a:spcAft>
                <a:spcPts val="1600"/>
              </a:spcAft>
              <a:buClr>
                <a:schemeClr val="dk2"/>
              </a:buClr>
              <a:buSzPct val="100000"/>
              <a:buFont typeface="Source Code Pro"/>
              <a:defRPr sz="1400">
                <a:solidFill>
                  <a:schemeClr val="dk2"/>
                </a:solidFill>
                <a:latin typeface="Source Code Pro"/>
                <a:ea typeface="Source Code Pro"/>
                <a:cs typeface="Source Code Pro"/>
                <a:sym typeface="Source Code Pro"/>
              </a:defRPr>
            </a:lvl9pPr>
          </a:lstStyle>
          <a:p>
            <a:endParaRPr/>
          </a:p>
        </p:txBody>
      </p:sp>
      <p:sp>
        <p:nvSpPr>
          <p:cNvPr id="111" name="Shape 111"/>
          <p:cNvSpPr txBox="1">
            <a:spLocks noGrp="1"/>
          </p:cNvSpPr>
          <p:nvPr>
            <p:ph type="sldNum" idx="12"/>
          </p:nvPr>
        </p:nvSpPr>
        <p:spPr>
          <a:xfrm>
            <a:off x="8472457" y="6217622"/>
            <a:ext cx="548700" cy="5247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accent1"/>
                </a:solidFill>
                <a:latin typeface="Source Code Pro"/>
                <a:ea typeface="Source Code Pro"/>
                <a:cs typeface="Source Code Pro"/>
                <a:sym typeface="Source Code Pro"/>
              </a:rPr>
              <a:t>‹#›</a:t>
            </a:fld>
            <a:endParaRPr lang="en" sz="1000">
              <a:solidFill>
                <a:schemeClr val="accent1"/>
              </a:solidFill>
              <a:latin typeface="Source Code Pro"/>
              <a:ea typeface="Source Code Pro"/>
              <a:cs typeface="Source Code Pro"/>
              <a:sym typeface="Source Code Pro"/>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developer.android.com/topic/libraries/support-library/features.html"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Shape 159"/>
          <p:cNvPicPr preferRelativeResize="0"/>
          <p:nvPr/>
        </p:nvPicPr>
        <p:blipFill>
          <a:blip r:embed="rId3">
            <a:alphaModFix/>
          </a:blip>
          <a:stretch>
            <a:fillRect/>
          </a:stretch>
        </p:blipFill>
        <p:spPr>
          <a:xfrm>
            <a:off x="3149659" y="2967469"/>
            <a:ext cx="2840680" cy="1093113"/>
          </a:xfrm>
          <a:prstGeom prst="rect">
            <a:avLst/>
          </a:prstGeom>
          <a:noFill/>
          <a:ln>
            <a:noFill/>
          </a:ln>
        </p:spPr>
      </p:pic>
      <p:pic>
        <p:nvPicPr>
          <p:cNvPr id="160" name="Shape 160"/>
          <p:cNvPicPr preferRelativeResize="0"/>
          <p:nvPr/>
        </p:nvPicPr>
        <p:blipFill>
          <a:blip r:embed="rId4">
            <a:alphaModFix/>
          </a:blip>
          <a:stretch>
            <a:fillRect/>
          </a:stretch>
        </p:blipFill>
        <p:spPr>
          <a:xfrm>
            <a:off x="76200" y="203199"/>
            <a:ext cx="640200" cy="664949"/>
          </a:xfrm>
          <a:prstGeom prst="rect">
            <a:avLst/>
          </a:prstGeom>
          <a:noFill/>
          <a:ln>
            <a:noFill/>
          </a:ln>
        </p:spPr>
      </p:pic>
      <p:pic>
        <p:nvPicPr>
          <p:cNvPr id="161" name="Shape 161"/>
          <p:cNvPicPr preferRelativeResize="0"/>
          <p:nvPr/>
        </p:nvPicPr>
        <p:blipFill>
          <a:blip r:embed="rId5">
            <a:alphaModFix/>
          </a:blip>
          <a:stretch>
            <a:fillRect/>
          </a:stretch>
        </p:blipFill>
        <p:spPr>
          <a:xfrm>
            <a:off x="831025" y="203200"/>
            <a:ext cx="885725" cy="664949"/>
          </a:xfrm>
          <a:prstGeom prst="rect">
            <a:avLst/>
          </a:prstGeom>
          <a:noFill/>
          <a:ln>
            <a:noFill/>
          </a:ln>
        </p:spPr>
      </p:pic>
      <p:sp>
        <p:nvSpPr>
          <p:cNvPr id="162" name="Shape 162"/>
          <p:cNvSpPr txBox="1"/>
          <p:nvPr/>
        </p:nvSpPr>
        <p:spPr>
          <a:xfrm>
            <a:off x="74925" y="1281849"/>
            <a:ext cx="2866200" cy="648600"/>
          </a:xfrm>
          <a:prstGeom prst="rect">
            <a:avLst/>
          </a:prstGeom>
          <a:noFill/>
          <a:ln>
            <a:noFill/>
          </a:ln>
        </p:spPr>
        <p:txBody>
          <a:bodyPr lIns="91425" tIns="91425" rIns="91425" bIns="91425" anchor="t" anchorCtr="0">
            <a:noAutofit/>
          </a:bodyPr>
          <a:lstStyle/>
          <a:p>
            <a:pPr lvl="0" algn="l" rtl="0">
              <a:lnSpc>
                <a:spcPct val="120000"/>
              </a:lnSpc>
              <a:spcBef>
                <a:spcPts val="0"/>
              </a:spcBef>
              <a:buNone/>
            </a:pPr>
            <a:r>
              <a:rPr lang="en" sz="800">
                <a:solidFill>
                  <a:srgbClr val="980000"/>
                </a:solidFill>
              </a:rPr>
              <a:t>Adaptation of the Software System in response to Environmental Changes.</a:t>
            </a:r>
          </a:p>
          <a:p>
            <a:pPr lvl="0" rtl="0">
              <a:lnSpc>
                <a:spcPct val="120000"/>
              </a:lnSpc>
              <a:spcBef>
                <a:spcPts val="0"/>
              </a:spcBef>
              <a:buNone/>
            </a:pPr>
            <a:r>
              <a:rPr lang="en" sz="800"/>
              <a:t>How to detect and coordinate changes between ecosystem models?</a:t>
            </a:r>
          </a:p>
        </p:txBody>
      </p:sp>
      <p:sp>
        <p:nvSpPr>
          <p:cNvPr id="163" name="Shape 163"/>
          <p:cNvSpPr txBox="1"/>
          <p:nvPr/>
        </p:nvSpPr>
        <p:spPr>
          <a:xfrm>
            <a:off x="1802162" y="127200"/>
            <a:ext cx="5094300" cy="794100"/>
          </a:xfrm>
          <a:prstGeom prst="rect">
            <a:avLst/>
          </a:prstGeom>
          <a:solidFill>
            <a:srgbClr val="3C78D8"/>
          </a:solidFill>
          <a:ln>
            <a:noFill/>
          </a:ln>
        </p:spPr>
        <p:txBody>
          <a:bodyPr lIns="91425" tIns="91425" rIns="91425" bIns="91425" anchor="ctr" anchorCtr="0">
            <a:noAutofit/>
          </a:bodyPr>
          <a:lstStyle/>
          <a:p>
            <a:pPr lvl="0" algn="ctr" rtl="0">
              <a:lnSpc>
                <a:spcPct val="120000"/>
              </a:lnSpc>
              <a:spcBef>
                <a:spcPts val="0"/>
              </a:spcBef>
              <a:buNone/>
            </a:pPr>
            <a:r>
              <a:rPr lang="en" sz="1400" b="1">
                <a:solidFill>
                  <a:srgbClr val="EFEFEF"/>
                </a:solidFill>
              </a:rPr>
              <a:t>IMMoRTALS Ecosystem: Environment Definition</a:t>
            </a:r>
          </a:p>
          <a:p>
            <a:pPr lvl="0" algn="ctr" rtl="0">
              <a:lnSpc>
                <a:spcPct val="120000"/>
              </a:lnSpc>
              <a:spcBef>
                <a:spcPts val="0"/>
              </a:spcBef>
              <a:buNone/>
            </a:pPr>
            <a:r>
              <a:rPr lang="en" sz="1100">
                <a:solidFill>
                  <a:srgbClr val="EFEFEF"/>
                </a:solidFill>
              </a:rPr>
              <a:t>Doug Schmidt, Jules White, Fred Eisele</a:t>
            </a:r>
          </a:p>
          <a:p>
            <a:pPr lvl="0" algn="ctr" rtl="0">
              <a:lnSpc>
                <a:spcPct val="120000"/>
              </a:lnSpc>
              <a:spcBef>
                <a:spcPts val="0"/>
              </a:spcBef>
              <a:buNone/>
            </a:pPr>
            <a:r>
              <a:rPr lang="en" sz="1100">
                <a:solidFill>
                  <a:srgbClr val="EFEFEF"/>
                </a:solidFill>
              </a:rPr>
              <a:t>Institute for Software Integrated Systems / EECS Dept. / Vanderbilt University</a:t>
            </a:r>
          </a:p>
        </p:txBody>
      </p:sp>
      <p:sp>
        <p:nvSpPr>
          <p:cNvPr id="164" name="Shape 164"/>
          <p:cNvSpPr txBox="1"/>
          <p:nvPr/>
        </p:nvSpPr>
        <p:spPr>
          <a:xfrm>
            <a:off x="76200" y="1045500"/>
            <a:ext cx="2866200" cy="236400"/>
          </a:xfrm>
          <a:prstGeom prst="rect">
            <a:avLst/>
          </a:prstGeom>
          <a:solidFill>
            <a:srgbClr val="3C78D8"/>
          </a:solidFill>
          <a:ln>
            <a:noFill/>
          </a:ln>
        </p:spPr>
        <p:txBody>
          <a:bodyPr lIns="91425" tIns="91425" rIns="91425" bIns="91425" anchor="ctr" anchorCtr="0">
            <a:noAutofit/>
          </a:bodyPr>
          <a:lstStyle/>
          <a:p>
            <a:pPr lvl="0" algn="ctr" rtl="0">
              <a:lnSpc>
                <a:spcPct val="120000"/>
              </a:lnSpc>
              <a:spcBef>
                <a:spcPts val="0"/>
              </a:spcBef>
              <a:buNone/>
            </a:pPr>
            <a:r>
              <a:rPr lang="en" sz="1100" b="1">
                <a:solidFill>
                  <a:srgbClr val="EFEFEF"/>
                </a:solidFill>
              </a:rPr>
              <a:t>Motivation and Goals</a:t>
            </a:r>
          </a:p>
        </p:txBody>
      </p:sp>
      <p:sp>
        <p:nvSpPr>
          <p:cNvPr id="165" name="Shape 165"/>
          <p:cNvSpPr txBox="1"/>
          <p:nvPr/>
        </p:nvSpPr>
        <p:spPr>
          <a:xfrm>
            <a:off x="3084133" y="1045500"/>
            <a:ext cx="2971800" cy="236400"/>
          </a:xfrm>
          <a:prstGeom prst="rect">
            <a:avLst/>
          </a:prstGeom>
          <a:solidFill>
            <a:srgbClr val="3C78D8"/>
          </a:solidFill>
          <a:ln>
            <a:noFill/>
          </a:ln>
        </p:spPr>
        <p:txBody>
          <a:bodyPr lIns="91425" tIns="91425" rIns="91425" bIns="91425" anchor="ctr" anchorCtr="0">
            <a:noAutofit/>
          </a:bodyPr>
          <a:lstStyle/>
          <a:p>
            <a:pPr lvl="0" algn="ctr" rtl="0">
              <a:lnSpc>
                <a:spcPct val="120000"/>
              </a:lnSpc>
              <a:spcBef>
                <a:spcPts val="0"/>
              </a:spcBef>
              <a:buNone/>
            </a:pPr>
            <a:r>
              <a:rPr lang="en" sz="1100" b="1">
                <a:solidFill>
                  <a:srgbClr val="EFEFEF"/>
                </a:solidFill>
              </a:rPr>
              <a:t>Principle Ecosystem Models</a:t>
            </a:r>
          </a:p>
        </p:txBody>
      </p:sp>
      <p:sp>
        <p:nvSpPr>
          <p:cNvPr id="166" name="Shape 166"/>
          <p:cNvSpPr txBox="1"/>
          <p:nvPr/>
        </p:nvSpPr>
        <p:spPr>
          <a:xfrm>
            <a:off x="6241875" y="1045500"/>
            <a:ext cx="2866200" cy="236400"/>
          </a:xfrm>
          <a:prstGeom prst="rect">
            <a:avLst/>
          </a:prstGeom>
          <a:solidFill>
            <a:srgbClr val="3C78D8"/>
          </a:solidFill>
          <a:ln>
            <a:noFill/>
          </a:ln>
        </p:spPr>
        <p:txBody>
          <a:bodyPr lIns="91425" tIns="91425" rIns="91425" bIns="91425" anchor="ctr" anchorCtr="0">
            <a:noAutofit/>
          </a:bodyPr>
          <a:lstStyle/>
          <a:p>
            <a:pPr lvl="0" algn="ctr" rtl="0">
              <a:lnSpc>
                <a:spcPct val="120000"/>
              </a:lnSpc>
              <a:spcBef>
                <a:spcPts val="0"/>
              </a:spcBef>
              <a:buNone/>
            </a:pPr>
            <a:r>
              <a:rPr lang="en" sz="1100" b="1">
                <a:solidFill>
                  <a:srgbClr val="EFEFEF"/>
                </a:solidFill>
              </a:rPr>
              <a:t>Current Effort</a:t>
            </a:r>
          </a:p>
        </p:txBody>
      </p:sp>
      <p:cxnSp>
        <p:nvCxnSpPr>
          <p:cNvPr id="167" name="Shape 167"/>
          <p:cNvCxnSpPr/>
          <p:nvPr/>
        </p:nvCxnSpPr>
        <p:spPr>
          <a:xfrm>
            <a:off x="3009162" y="1045500"/>
            <a:ext cx="6900" cy="5172600"/>
          </a:xfrm>
          <a:prstGeom prst="straightConnector1">
            <a:avLst/>
          </a:prstGeom>
          <a:noFill/>
          <a:ln w="9525" cap="flat" cmpd="sng">
            <a:solidFill>
              <a:srgbClr val="999999"/>
            </a:solidFill>
            <a:prstDash val="solid"/>
            <a:round/>
            <a:headEnd type="none" w="lg" len="lg"/>
            <a:tailEnd type="none" w="lg" len="lg"/>
          </a:ln>
        </p:spPr>
      </p:cxnSp>
      <p:cxnSp>
        <p:nvCxnSpPr>
          <p:cNvPr id="168" name="Shape 168"/>
          <p:cNvCxnSpPr/>
          <p:nvPr/>
        </p:nvCxnSpPr>
        <p:spPr>
          <a:xfrm>
            <a:off x="6168200" y="1045500"/>
            <a:ext cx="6900" cy="5172600"/>
          </a:xfrm>
          <a:prstGeom prst="straightConnector1">
            <a:avLst/>
          </a:prstGeom>
          <a:noFill/>
          <a:ln w="9525" cap="flat" cmpd="sng">
            <a:solidFill>
              <a:srgbClr val="999999"/>
            </a:solidFill>
            <a:prstDash val="solid"/>
            <a:round/>
            <a:headEnd type="none" w="lg" len="lg"/>
            <a:tailEnd type="none" w="lg" len="lg"/>
          </a:ln>
        </p:spPr>
      </p:cxnSp>
      <p:sp>
        <p:nvSpPr>
          <p:cNvPr id="169" name="Shape 169"/>
          <p:cNvSpPr txBox="1"/>
          <p:nvPr/>
        </p:nvSpPr>
        <p:spPr>
          <a:xfrm>
            <a:off x="74925" y="1890091"/>
            <a:ext cx="2866200" cy="648600"/>
          </a:xfrm>
          <a:prstGeom prst="rect">
            <a:avLst/>
          </a:prstGeom>
          <a:noFill/>
          <a:ln>
            <a:noFill/>
          </a:ln>
        </p:spPr>
        <p:txBody>
          <a:bodyPr lIns="91425" tIns="91425" rIns="91425" bIns="91425" anchor="t" anchorCtr="0">
            <a:noAutofit/>
          </a:bodyPr>
          <a:lstStyle/>
          <a:p>
            <a:pPr lvl="0" rtl="0">
              <a:lnSpc>
                <a:spcPct val="120000"/>
              </a:lnSpc>
              <a:spcBef>
                <a:spcPts val="0"/>
              </a:spcBef>
              <a:buNone/>
            </a:pPr>
            <a:r>
              <a:rPr lang="en" sz="800">
                <a:solidFill>
                  <a:srgbClr val="980000"/>
                </a:solidFill>
              </a:rPr>
              <a:t>Impact Analysis of Environmental Change across Modeled Systems</a:t>
            </a:r>
          </a:p>
          <a:p>
            <a:pPr lvl="0" rtl="0">
              <a:lnSpc>
                <a:spcPct val="120000"/>
              </a:lnSpc>
              <a:spcBef>
                <a:spcPts val="0"/>
              </a:spcBef>
              <a:buNone/>
            </a:pPr>
            <a:r>
              <a:rPr lang="en" sz="800"/>
              <a:t>When the specified network bandwidth exceeds the actual, how to adapt?</a:t>
            </a:r>
          </a:p>
        </p:txBody>
      </p:sp>
      <p:sp>
        <p:nvSpPr>
          <p:cNvPr id="170" name="Shape 170"/>
          <p:cNvSpPr/>
          <p:nvPr/>
        </p:nvSpPr>
        <p:spPr>
          <a:xfrm>
            <a:off x="567826" y="4960556"/>
            <a:ext cx="640200" cy="1974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600"/>
              <a:t>Model Specification</a:t>
            </a:r>
          </a:p>
        </p:txBody>
      </p:sp>
      <p:sp>
        <p:nvSpPr>
          <p:cNvPr id="171" name="Shape 171"/>
          <p:cNvSpPr/>
          <p:nvPr/>
        </p:nvSpPr>
        <p:spPr>
          <a:xfrm>
            <a:off x="1864221" y="5554008"/>
            <a:ext cx="640200" cy="1974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600"/>
              <a:t>System Actual</a:t>
            </a:r>
          </a:p>
        </p:txBody>
      </p:sp>
      <p:sp>
        <p:nvSpPr>
          <p:cNvPr id="172" name="Shape 172"/>
          <p:cNvSpPr/>
          <p:nvPr/>
        </p:nvSpPr>
        <p:spPr>
          <a:xfrm>
            <a:off x="567826" y="5577930"/>
            <a:ext cx="640200" cy="1974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600"/>
              <a:t>Model Measured</a:t>
            </a:r>
          </a:p>
        </p:txBody>
      </p:sp>
      <p:sp>
        <p:nvSpPr>
          <p:cNvPr id="173" name="Shape 173"/>
          <p:cNvSpPr/>
          <p:nvPr/>
        </p:nvSpPr>
        <p:spPr>
          <a:xfrm>
            <a:off x="1799600" y="4960559"/>
            <a:ext cx="704700" cy="1974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600"/>
              <a:t>System Configuration</a:t>
            </a:r>
          </a:p>
        </p:txBody>
      </p:sp>
      <p:cxnSp>
        <p:nvCxnSpPr>
          <p:cNvPr id="174" name="Shape 174"/>
          <p:cNvCxnSpPr>
            <a:stCxn id="170" idx="0"/>
            <a:endCxn id="173" idx="0"/>
          </p:cNvCxnSpPr>
          <p:nvPr/>
        </p:nvCxnSpPr>
        <p:spPr>
          <a:xfrm rot="-5400000" flipH="1">
            <a:off x="1519576" y="4328906"/>
            <a:ext cx="600" cy="1263900"/>
          </a:xfrm>
          <a:prstGeom prst="curvedConnector3">
            <a:avLst>
              <a:gd name="adj1" fmla="val -39687500"/>
            </a:avLst>
          </a:prstGeom>
          <a:noFill/>
          <a:ln w="19050" cap="flat" cmpd="sng">
            <a:solidFill>
              <a:schemeClr val="dk2"/>
            </a:solidFill>
            <a:prstDash val="solid"/>
            <a:round/>
            <a:headEnd type="none" w="lg" len="lg"/>
            <a:tailEnd type="stealth" w="lg" len="lg"/>
          </a:ln>
        </p:spPr>
      </p:cxnSp>
      <p:cxnSp>
        <p:nvCxnSpPr>
          <p:cNvPr id="175" name="Shape 175"/>
          <p:cNvCxnSpPr>
            <a:stCxn id="173" idx="3"/>
            <a:endCxn id="171" idx="3"/>
          </p:cNvCxnSpPr>
          <p:nvPr/>
        </p:nvCxnSpPr>
        <p:spPr>
          <a:xfrm>
            <a:off x="2504300" y="5059259"/>
            <a:ext cx="600" cy="593400"/>
          </a:xfrm>
          <a:prstGeom prst="curvedConnector3">
            <a:avLst>
              <a:gd name="adj1" fmla="val 39707575"/>
            </a:avLst>
          </a:prstGeom>
          <a:noFill/>
          <a:ln w="19050" cap="flat" cmpd="sng">
            <a:solidFill>
              <a:schemeClr val="dk2"/>
            </a:solidFill>
            <a:prstDash val="lgDash"/>
            <a:round/>
            <a:headEnd type="oval" w="lg" len="lg"/>
            <a:tailEnd type="oval" w="lg" len="lg"/>
          </a:ln>
        </p:spPr>
      </p:cxnSp>
      <p:cxnSp>
        <p:nvCxnSpPr>
          <p:cNvPr id="176" name="Shape 176"/>
          <p:cNvCxnSpPr>
            <a:stCxn id="171" idx="2"/>
            <a:endCxn id="172" idx="2"/>
          </p:cNvCxnSpPr>
          <p:nvPr/>
        </p:nvCxnSpPr>
        <p:spPr>
          <a:xfrm rot="5400000">
            <a:off x="1524171" y="5115258"/>
            <a:ext cx="24000" cy="1296300"/>
          </a:xfrm>
          <a:prstGeom prst="curvedConnector3">
            <a:avLst>
              <a:gd name="adj1" fmla="val 1091865"/>
            </a:avLst>
          </a:prstGeom>
          <a:noFill/>
          <a:ln w="19050" cap="flat" cmpd="sng">
            <a:solidFill>
              <a:schemeClr val="dk2"/>
            </a:solidFill>
            <a:prstDash val="solid"/>
            <a:round/>
            <a:headEnd type="none" w="lg" len="lg"/>
            <a:tailEnd type="stealth" w="lg" len="lg"/>
          </a:ln>
        </p:spPr>
      </p:cxnSp>
      <p:cxnSp>
        <p:nvCxnSpPr>
          <p:cNvPr id="177" name="Shape 177"/>
          <p:cNvCxnSpPr>
            <a:stCxn id="172" idx="1"/>
            <a:endCxn id="178" idx="1"/>
          </p:cNvCxnSpPr>
          <p:nvPr/>
        </p:nvCxnSpPr>
        <p:spPr>
          <a:xfrm rot="10800000" flipH="1">
            <a:off x="567826" y="5392530"/>
            <a:ext cx="600" cy="284100"/>
          </a:xfrm>
          <a:prstGeom prst="curvedConnector3">
            <a:avLst>
              <a:gd name="adj1" fmla="val -39687500"/>
            </a:avLst>
          </a:prstGeom>
          <a:noFill/>
          <a:ln w="19050" cap="flat" cmpd="sng">
            <a:solidFill>
              <a:schemeClr val="dk2"/>
            </a:solidFill>
            <a:prstDash val="dash"/>
            <a:round/>
            <a:headEnd type="oval" w="lg" len="lg"/>
            <a:tailEnd type="oval" w="lg" len="lg"/>
          </a:ln>
        </p:spPr>
      </p:cxnSp>
      <p:sp>
        <p:nvSpPr>
          <p:cNvPr id="178" name="Shape 178"/>
          <p:cNvSpPr/>
          <p:nvPr/>
        </p:nvSpPr>
        <p:spPr>
          <a:xfrm>
            <a:off x="567826" y="5293710"/>
            <a:ext cx="640200" cy="1974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600"/>
              <a:t>Model Goals</a:t>
            </a:r>
          </a:p>
        </p:txBody>
      </p:sp>
      <p:cxnSp>
        <p:nvCxnSpPr>
          <p:cNvPr id="179" name="Shape 179"/>
          <p:cNvCxnSpPr>
            <a:stCxn id="178" idx="0"/>
            <a:endCxn id="170" idx="2"/>
          </p:cNvCxnSpPr>
          <p:nvPr/>
        </p:nvCxnSpPr>
        <p:spPr>
          <a:xfrm rot="-5400000">
            <a:off x="820276" y="5225460"/>
            <a:ext cx="135900" cy="600"/>
          </a:xfrm>
          <a:prstGeom prst="curvedConnector3">
            <a:avLst>
              <a:gd name="adj1" fmla="val 49946"/>
            </a:avLst>
          </a:prstGeom>
          <a:noFill/>
          <a:ln w="28575" cap="flat" cmpd="sng">
            <a:solidFill>
              <a:srgbClr val="B7B7B7"/>
            </a:solidFill>
            <a:prstDash val="solid"/>
            <a:round/>
            <a:headEnd type="none" w="lg" len="lg"/>
            <a:tailEnd type="none" w="lg" len="lg"/>
          </a:ln>
        </p:spPr>
      </p:cxnSp>
      <p:sp>
        <p:nvSpPr>
          <p:cNvPr id="180" name="Shape 180"/>
          <p:cNvSpPr/>
          <p:nvPr/>
        </p:nvSpPr>
        <p:spPr>
          <a:xfrm>
            <a:off x="1462139" y="5299899"/>
            <a:ext cx="640200" cy="197400"/>
          </a:xfrm>
          <a:prstGeom prst="roundRect">
            <a:avLst>
              <a:gd name="adj" fmla="val 16667"/>
            </a:avLst>
          </a:prstGeom>
          <a:solidFill>
            <a:schemeClr val="lt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600">
                <a:solidFill>
                  <a:srgbClr val="999999"/>
                </a:solidFill>
              </a:rPr>
              <a:t>System Goals</a:t>
            </a:r>
          </a:p>
        </p:txBody>
      </p:sp>
      <p:cxnSp>
        <p:nvCxnSpPr>
          <p:cNvPr id="181" name="Shape 181"/>
          <p:cNvCxnSpPr>
            <a:stCxn id="180" idx="1"/>
            <a:endCxn id="178" idx="3"/>
          </p:cNvCxnSpPr>
          <p:nvPr/>
        </p:nvCxnSpPr>
        <p:spPr>
          <a:xfrm rot="10800000">
            <a:off x="1208039" y="5392299"/>
            <a:ext cx="254100" cy="6300"/>
          </a:xfrm>
          <a:prstGeom prst="curvedConnector3">
            <a:avLst>
              <a:gd name="adj1" fmla="val 50002"/>
            </a:avLst>
          </a:prstGeom>
          <a:noFill/>
          <a:ln w="19050" cap="flat" cmpd="sng">
            <a:solidFill>
              <a:srgbClr val="B7B7B7"/>
            </a:solidFill>
            <a:prstDash val="solid"/>
            <a:round/>
            <a:headEnd type="none" w="lg" len="lg"/>
            <a:tailEnd type="oval" w="lg" len="lg"/>
          </a:ln>
        </p:spPr>
      </p:cxnSp>
      <p:sp>
        <p:nvSpPr>
          <p:cNvPr id="182" name="Shape 182"/>
          <p:cNvSpPr/>
          <p:nvPr/>
        </p:nvSpPr>
        <p:spPr>
          <a:xfrm>
            <a:off x="192972" y="4689814"/>
            <a:ext cx="640200" cy="197400"/>
          </a:xfrm>
          <a:prstGeom prst="roundRect">
            <a:avLst>
              <a:gd name="adj" fmla="val 16667"/>
            </a:avLst>
          </a:prstGeom>
          <a:solidFill>
            <a:schemeClr val="lt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600">
                <a:solidFill>
                  <a:srgbClr val="999999"/>
                </a:solidFill>
              </a:rPr>
              <a:t>Unit Specification</a:t>
            </a:r>
          </a:p>
        </p:txBody>
      </p:sp>
      <p:sp>
        <p:nvSpPr>
          <p:cNvPr id="183" name="Shape 183"/>
          <p:cNvSpPr/>
          <p:nvPr/>
        </p:nvSpPr>
        <p:spPr>
          <a:xfrm>
            <a:off x="1172427" y="4516448"/>
            <a:ext cx="640200" cy="197400"/>
          </a:xfrm>
          <a:prstGeom prst="roundRect">
            <a:avLst>
              <a:gd name="adj" fmla="val 16667"/>
            </a:avLst>
          </a:prstGeom>
          <a:solidFill>
            <a:schemeClr val="lt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600"/>
              <a:t>Composition </a:t>
            </a:r>
          </a:p>
        </p:txBody>
      </p:sp>
      <p:sp>
        <p:nvSpPr>
          <p:cNvPr id="184" name="Shape 184"/>
          <p:cNvSpPr/>
          <p:nvPr/>
        </p:nvSpPr>
        <p:spPr>
          <a:xfrm>
            <a:off x="2276645" y="5837910"/>
            <a:ext cx="640200" cy="197400"/>
          </a:xfrm>
          <a:prstGeom prst="roundRect">
            <a:avLst>
              <a:gd name="adj" fmla="val 16667"/>
            </a:avLst>
          </a:prstGeom>
          <a:solidFill>
            <a:schemeClr val="lt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600">
                <a:solidFill>
                  <a:srgbClr val="999999"/>
                </a:solidFill>
              </a:rPr>
              <a:t>Unit Monitoring</a:t>
            </a:r>
          </a:p>
        </p:txBody>
      </p:sp>
      <p:sp>
        <p:nvSpPr>
          <p:cNvPr id="185" name="Shape 185"/>
          <p:cNvSpPr/>
          <p:nvPr/>
        </p:nvSpPr>
        <p:spPr>
          <a:xfrm>
            <a:off x="1224007" y="6013216"/>
            <a:ext cx="640200" cy="197400"/>
          </a:xfrm>
          <a:prstGeom prst="roundRect">
            <a:avLst>
              <a:gd name="adj" fmla="val 16667"/>
            </a:avLst>
          </a:prstGeom>
          <a:solidFill>
            <a:schemeClr val="lt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600"/>
              <a:t>Reporting</a:t>
            </a:r>
          </a:p>
        </p:txBody>
      </p:sp>
      <p:sp>
        <p:nvSpPr>
          <p:cNvPr id="186" name="Shape 186"/>
          <p:cNvSpPr/>
          <p:nvPr/>
        </p:nvSpPr>
        <p:spPr>
          <a:xfrm>
            <a:off x="2247563" y="4676558"/>
            <a:ext cx="704700" cy="197400"/>
          </a:xfrm>
          <a:prstGeom prst="roundRect">
            <a:avLst>
              <a:gd name="adj" fmla="val 16667"/>
            </a:avLst>
          </a:prstGeom>
          <a:solidFill>
            <a:schemeClr val="lt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600">
                <a:solidFill>
                  <a:srgbClr val="999999"/>
                </a:solidFill>
              </a:rPr>
              <a:t>Unit Configuration</a:t>
            </a:r>
          </a:p>
        </p:txBody>
      </p:sp>
      <p:sp>
        <p:nvSpPr>
          <p:cNvPr id="187" name="Shape 187"/>
          <p:cNvSpPr/>
          <p:nvPr/>
        </p:nvSpPr>
        <p:spPr>
          <a:xfrm>
            <a:off x="155496" y="5862170"/>
            <a:ext cx="640200" cy="197400"/>
          </a:xfrm>
          <a:prstGeom prst="roundRect">
            <a:avLst>
              <a:gd name="adj" fmla="val 16667"/>
            </a:avLst>
          </a:prstGeom>
          <a:solidFill>
            <a:schemeClr val="lt2"/>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600">
                <a:solidFill>
                  <a:srgbClr val="999999"/>
                </a:solidFill>
              </a:rPr>
              <a:t>Unit Statistics</a:t>
            </a:r>
          </a:p>
        </p:txBody>
      </p:sp>
      <p:sp>
        <p:nvSpPr>
          <p:cNvPr id="188" name="Shape 188"/>
          <p:cNvSpPr txBox="1"/>
          <p:nvPr/>
        </p:nvSpPr>
        <p:spPr>
          <a:xfrm>
            <a:off x="6241850" y="2333523"/>
            <a:ext cx="2866200" cy="236400"/>
          </a:xfrm>
          <a:prstGeom prst="rect">
            <a:avLst/>
          </a:prstGeom>
          <a:solidFill>
            <a:srgbClr val="3C78D8"/>
          </a:solidFill>
          <a:ln>
            <a:noFill/>
          </a:ln>
        </p:spPr>
        <p:txBody>
          <a:bodyPr lIns="91425" tIns="91425" rIns="91425" bIns="91425" anchor="ctr" anchorCtr="0">
            <a:noAutofit/>
          </a:bodyPr>
          <a:lstStyle/>
          <a:p>
            <a:pPr lvl="0" algn="ctr" rtl="0">
              <a:lnSpc>
                <a:spcPct val="120000"/>
              </a:lnSpc>
              <a:spcBef>
                <a:spcPts val="0"/>
              </a:spcBef>
              <a:buNone/>
            </a:pPr>
            <a:r>
              <a:rPr lang="en" sz="1100" b="1">
                <a:solidFill>
                  <a:srgbClr val="EFEFEF"/>
                </a:solidFill>
              </a:rPr>
              <a:t>Future Work</a:t>
            </a:r>
          </a:p>
        </p:txBody>
      </p:sp>
      <p:sp>
        <p:nvSpPr>
          <p:cNvPr id="189" name="Shape 189"/>
          <p:cNvSpPr txBox="1"/>
          <p:nvPr/>
        </p:nvSpPr>
        <p:spPr>
          <a:xfrm>
            <a:off x="76200" y="2650754"/>
            <a:ext cx="2866200" cy="236400"/>
          </a:xfrm>
          <a:prstGeom prst="rect">
            <a:avLst/>
          </a:prstGeom>
          <a:solidFill>
            <a:srgbClr val="3C78D8"/>
          </a:solidFill>
          <a:ln>
            <a:noFill/>
          </a:ln>
        </p:spPr>
        <p:txBody>
          <a:bodyPr lIns="91425" tIns="91425" rIns="91425" bIns="91425" anchor="ctr" anchorCtr="0">
            <a:noAutofit/>
          </a:bodyPr>
          <a:lstStyle/>
          <a:p>
            <a:pPr lvl="0" algn="ctr" rtl="0">
              <a:lnSpc>
                <a:spcPct val="120000"/>
              </a:lnSpc>
              <a:spcBef>
                <a:spcPts val="0"/>
              </a:spcBef>
              <a:buNone/>
            </a:pPr>
            <a:r>
              <a:rPr lang="en" sz="1100" b="1">
                <a:solidFill>
                  <a:srgbClr val="EFEFEF"/>
                </a:solidFill>
              </a:rPr>
              <a:t>Approach</a:t>
            </a:r>
          </a:p>
        </p:txBody>
      </p:sp>
      <p:sp>
        <p:nvSpPr>
          <p:cNvPr id="190" name="Shape 190"/>
          <p:cNvSpPr txBox="1"/>
          <p:nvPr/>
        </p:nvSpPr>
        <p:spPr>
          <a:xfrm>
            <a:off x="74925" y="3851873"/>
            <a:ext cx="2866200" cy="664800"/>
          </a:xfrm>
          <a:prstGeom prst="rect">
            <a:avLst/>
          </a:prstGeom>
          <a:noFill/>
          <a:ln>
            <a:noFill/>
          </a:ln>
        </p:spPr>
        <p:txBody>
          <a:bodyPr lIns="91425" tIns="91425" rIns="91425" bIns="91425" anchor="t" anchorCtr="0">
            <a:noAutofit/>
          </a:bodyPr>
          <a:lstStyle/>
          <a:p>
            <a:pPr lvl="0" algn="l" rtl="0">
              <a:lnSpc>
                <a:spcPct val="120000"/>
              </a:lnSpc>
              <a:spcBef>
                <a:spcPts val="0"/>
              </a:spcBef>
              <a:buNone/>
            </a:pPr>
            <a:r>
              <a:rPr lang="en" sz="800">
                <a:solidFill>
                  <a:srgbClr val="980000"/>
                </a:solidFill>
              </a:rPr>
              <a:t>Redundancy of Actual/Specified</a:t>
            </a:r>
          </a:p>
          <a:p>
            <a:pPr lvl="0" rtl="0">
              <a:lnSpc>
                <a:spcPct val="120000"/>
              </a:lnSpc>
              <a:spcBef>
                <a:spcPts val="0"/>
              </a:spcBef>
              <a:buNone/>
            </a:pPr>
            <a:r>
              <a:rPr lang="en" sz="800"/>
              <a:t>Derived data retained in mega-model-graph for traceability and validation.</a:t>
            </a:r>
          </a:p>
        </p:txBody>
      </p:sp>
      <p:sp>
        <p:nvSpPr>
          <p:cNvPr id="191" name="Shape 191"/>
          <p:cNvSpPr txBox="1"/>
          <p:nvPr/>
        </p:nvSpPr>
        <p:spPr>
          <a:xfrm>
            <a:off x="3084133" y="2747617"/>
            <a:ext cx="2971800" cy="236400"/>
          </a:xfrm>
          <a:prstGeom prst="rect">
            <a:avLst/>
          </a:prstGeom>
          <a:solidFill>
            <a:srgbClr val="3C78D8"/>
          </a:solidFill>
          <a:ln>
            <a:noFill/>
          </a:ln>
        </p:spPr>
        <p:txBody>
          <a:bodyPr lIns="91425" tIns="91425" rIns="91425" bIns="91425" anchor="ctr" anchorCtr="0">
            <a:noAutofit/>
          </a:bodyPr>
          <a:lstStyle/>
          <a:p>
            <a:pPr lvl="0" algn="ctr" rtl="0">
              <a:lnSpc>
                <a:spcPct val="120000"/>
              </a:lnSpc>
              <a:spcBef>
                <a:spcPts val="0"/>
              </a:spcBef>
              <a:buNone/>
            </a:pPr>
            <a:r>
              <a:rPr lang="en" sz="1100" b="1">
                <a:solidFill>
                  <a:srgbClr val="EFEFEF"/>
                </a:solidFill>
              </a:rPr>
              <a:t>Cross-Cuts (Mega-model)</a:t>
            </a:r>
          </a:p>
        </p:txBody>
      </p:sp>
      <p:sp>
        <p:nvSpPr>
          <p:cNvPr id="192" name="Shape 192"/>
          <p:cNvSpPr txBox="1"/>
          <p:nvPr/>
        </p:nvSpPr>
        <p:spPr>
          <a:xfrm>
            <a:off x="6165700" y="1854149"/>
            <a:ext cx="2866200" cy="385200"/>
          </a:xfrm>
          <a:prstGeom prst="rect">
            <a:avLst/>
          </a:prstGeom>
          <a:noFill/>
          <a:ln>
            <a:noFill/>
          </a:ln>
        </p:spPr>
        <p:txBody>
          <a:bodyPr lIns="91425" tIns="91425" rIns="91425" bIns="91425" anchor="t" anchorCtr="0">
            <a:noAutofit/>
          </a:bodyPr>
          <a:lstStyle/>
          <a:p>
            <a:pPr lvl="0" algn="l" rtl="0">
              <a:lnSpc>
                <a:spcPct val="120000"/>
              </a:lnSpc>
              <a:spcBef>
                <a:spcPts val="0"/>
              </a:spcBef>
              <a:buNone/>
            </a:pPr>
            <a:r>
              <a:rPr lang="en" sz="800">
                <a:solidFill>
                  <a:srgbClr val="980000"/>
                </a:solidFill>
              </a:rPr>
              <a:t>Visualization and Perceptive Models</a:t>
            </a:r>
          </a:p>
          <a:p>
            <a:pPr lvl="0" rtl="0">
              <a:lnSpc>
                <a:spcPct val="120000"/>
              </a:lnSpc>
              <a:spcBef>
                <a:spcPts val="0"/>
              </a:spcBef>
              <a:buNone/>
            </a:pPr>
            <a:r>
              <a:rPr lang="en" sz="800"/>
              <a:t>Graph based visualization —focus in context— .</a:t>
            </a:r>
          </a:p>
          <a:p>
            <a:pPr lvl="0" rtl="0">
              <a:lnSpc>
                <a:spcPct val="120000"/>
              </a:lnSpc>
              <a:spcBef>
                <a:spcPts val="0"/>
              </a:spcBef>
              <a:buNone/>
            </a:pPr>
            <a:endParaRPr sz="1100">
              <a:solidFill>
                <a:srgbClr val="EFEFEF"/>
              </a:solidFill>
            </a:endParaRPr>
          </a:p>
        </p:txBody>
      </p:sp>
      <p:sp>
        <p:nvSpPr>
          <p:cNvPr id="193" name="Shape 193"/>
          <p:cNvSpPr txBox="1"/>
          <p:nvPr/>
        </p:nvSpPr>
        <p:spPr>
          <a:xfrm>
            <a:off x="6165700" y="1302449"/>
            <a:ext cx="1936200" cy="551699"/>
          </a:xfrm>
          <a:prstGeom prst="rect">
            <a:avLst/>
          </a:prstGeom>
          <a:noFill/>
          <a:ln>
            <a:noFill/>
          </a:ln>
        </p:spPr>
        <p:txBody>
          <a:bodyPr lIns="91425" tIns="91425" rIns="91425" bIns="91425" anchor="t" anchorCtr="0">
            <a:noAutofit/>
          </a:bodyPr>
          <a:lstStyle/>
          <a:p>
            <a:pPr lvl="0" algn="l" rtl="0">
              <a:lnSpc>
                <a:spcPct val="120000"/>
              </a:lnSpc>
              <a:spcBef>
                <a:spcPts val="0"/>
              </a:spcBef>
              <a:buNone/>
            </a:pPr>
            <a:r>
              <a:rPr lang="en" sz="800">
                <a:solidFill>
                  <a:srgbClr val="980000"/>
                </a:solidFill>
              </a:rPr>
              <a:t>DFU Composition</a:t>
            </a:r>
          </a:p>
          <a:p>
            <a:pPr lvl="0" rtl="0">
              <a:lnSpc>
                <a:spcPct val="120000"/>
              </a:lnSpc>
              <a:spcBef>
                <a:spcPts val="0"/>
              </a:spcBef>
              <a:buNone/>
            </a:pPr>
            <a:r>
              <a:rPr lang="en" sz="800"/>
              <a:t>Negotiate interfaces for compositions by rings, pipes, calls.</a:t>
            </a:r>
          </a:p>
        </p:txBody>
      </p:sp>
      <p:pic>
        <p:nvPicPr>
          <p:cNvPr id="194" name="Shape 194"/>
          <p:cNvPicPr preferRelativeResize="0"/>
          <p:nvPr/>
        </p:nvPicPr>
        <p:blipFill>
          <a:blip r:embed="rId6">
            <a:alphaModFix/>
          </a:blip>
          <a:stretch>
            <a:fillRect/>
          </a:stretch>
        </p:blipFill>
        <p:spPr>
          <a:xfrm>
            <a:off x="3048006" y="5261633"/>
            <a:ext cx="3043993" cy="987916"/>
          </a:xfrm>
          <a:prstGeom prst="rect">
            <a:avLst/>
          </a:prstGeom>
          <a:noFill/>
          <a:ln>
            <a:noFill/>
          </a:ln>
        </p:spPr>
      </p:pic>
      <p:pic>
        <p:nvPicPr>
          <p:cNvPr id="195" name="Shape 195"/>
          <p:cNvPicPr preferRelativeResize="0"/>
          <p:nvPr/>
        </p:nvPicPr>
        <p:blipFill>
          <a:blip r:embed="rId7">
            <a:alphaModFix/>
          </a:blip>
          <a:stretch>
            <a:fillRect/>
          </a:stretch>
        </p:blipFill>
        <p:spPr>
          <a:xfrm>
            <a:off x="3048000" y="4044093"/>
            <a:ext cx="3043999" cy="1214756"/>
          </a:xfrm>
          <a:prstGeom prst="rect">
            <a:avLst/>
          </a:prstGeom>
          <a:noFill/>
          <a:ln>
            <a:noFill/>
          </a:ln>
        </p:spPr>
      </p:pic>
      <p:sp>
        <p:nvSpPr>
          <p:cNvPr id="196" name="Shape 196"/>
          <p:cNvSpPr txBox="1"/>
          <p:nvPr/>
        </p:nvSpPr>
        <p:spPr>
          <a:xfrm>
            <a:off x="74925" y="3369871"/>
            <a:ext cx="2866200" cy="449400"/>
          </a:xfrm>
          <a:prstGeom prst="rect">
            <a:avLst/>
          </a:prstGeom>
          <a:noFill/>
          <a:ln>
            <a:noFill/>
          </a:ln>
        </p:spPr>
        <p:txBody>
          <a:bodyPr lIns="91425" tIns="91425" rIns="91425" bIns="91425" anchor="t" anchorCtr="0">
            <a:noAutofit/>
          </a:bodyPr>
          <a:lstStyle/>
          <a:p>
            <a:pPr lvl="0" algn="l" rtl="0">
              <a:lnSpc>
                <a:spcPct val="120000"/>
              </a:lnSpc>
              <a:spcBef>
                <a:spcPts val="0"/>
              </a:spcBef>
              <a:buNone/>
            </a:pPr>
            <a:r>
              <a:rPr lang="en" sz="800">
                <a:solidFill>
                  <a:srgbClr val="980000"/>
                </a:solidFill>
              </a:rPr>
              <a:t>Specification using Models</a:t>
            </a:r>
          </a:p>
          <a:p>
            <a:pPr lvl="0" rtl="0">
              <a:lnSpc>
                <a:spcPct val="120000"/>
              </a:lnSpc>
              <a:spcBef>
                <a:spcPts val="0"/>
              </a:spcBef>
              <a:buNone/>
            </a:pPr>
            <a:r>
              <a:rPr lang="en" sz="800"/>
              <a:t>Extensive traceability enabled by cross-cutting relationships.</a:t>
            </a:r>
          </a:p>
        </p:txBody>
      </p:sp>
      <p:pic>
        <p:nvPicPr>
          <p:cNvPr id="197" name="Shape 197"/>
          <p:cNvPicPr preferRelativeResize="0"/>
          <p:nvPr/>
        </p:nvPicPr>
        <p:blipFill>
          <a:blip r:embed="rId8">
            <a:alphaModFix/>
          </a:blip>
          <a:stretch>
            <a:fillRect/>
          </a:stretch>
        </p:blipFill>
        <p:spPr>
          <a:xfrm>
            <a:off x="8434308" y="1514039"/>
            <a:ext cx="673741" cy="484570"/>
          </a:xfrm>
          <a:prstGeom prst="rect">
            <a:avLst/>
          </a:prstGeom>
          <a:noFill/>
          <a:ln>
            <a:noFill/>
          </a:ln>
        </p:spPr>
      </p:pic>
      <p:sp>
        <p:nvSpPr>
          <p:cNvPr id="198" name="Shape 198"/>
          <p:cNvSpPr/>
          <p:nvPr/>
        </p:nvSpPr>
        <p:spPr>
          <a:xfrm>
            <a:off x="8056225" y="1434444"/>
            <a:ext cx="638750" cy="181925"/>
          </a:xfrm>
          <a:custGeom>
            <a:avLst/>
            <a:gdLst/>
            <a:ahLst/>
            <a:cxnLst/>
            <a:rect l="0" t="0" r="0" b="0"/>
            <a:pathLst>
              <a:path w="25550" h="7277" extrusionOk="0">
                <a:moveTo>
                  <a:pt x="0" y="7277"/>
                </a:moveTo>
                <a:cubicBezTo>
                  <a:pt x="2477" y="6075"/>
                  <a:pt x="10603" y="676"/>
                  <a:pt x="14862" y="69"/>
                </a:cubicBezTo>
                <a:cubicBezTo>
                  <a:pt x="19120" y="-538"/>
                  <a:pt x="23768" y="3037"/>
                  <a:pt x="25550" y="3631"/>
                </a:cubicBezTo>
              </a:path>
            </a:pathLst>
          </a:custGeom>
          <a:noFill/>
          <a:ln w="19050" cap="flat" cmpd="sng">
            <a:solidFill>
              <a:schemeClr val="dk2"/>
            </a:solidFill>
            <a:prstDash val="solid"/>
            <a:round/>
            <a:headEnd type="none" w="lg" len="lg"/>
            <a:tailEnd type="stealth" w="lg" len="lg"/>
          </a:ln>
        </p:spPr>
      </p:sp>
      <p:cxnSp>
        <p:nvCxnSpPr>
          <p:cNvPr id="199" name="Shape 199"/>
          <p:cNvCxnSpPr>
            <a:stCxn id="170" idx="1"/>
            <a:endCxn id="182" idx="2"/>
          </p:cNvCxnSpPr>
          <p:nvPr/>
        </p:nvCxnSpPr>
        <p:spPr>
          <a:xfrm rot="10800000">
            <a:off x="512926" y="4887356"/>
            <a:ext cx="54900" cy="171900"/>
          </a:xfrm>
          <a:prstGeom prst="curvedConnector2">
            <a:avLst/>
          </a:prstGeom>
          <a:noFill/>
          <a:ln w="19050" cap="flat" cmpd="sng">
            <a:solidFill>
              <a:srgbClr val="B7B7B7"/>
            </a:solidFill>
            <a:prstDash val="solid"/>
            <a:round/>
            <a:headEnd type="none" w="lg" len="lg"/>
            <a:tailEnd type="oval" w="lg" len="lg"/>
          </a:ln>
        </p:spPr>
      </p:cxnSp>
      <p:cxnSp>
        <p:nvCxnSpPr>
          <p:cNvPr id="200" name="Shape 200"/>
          <p:cNvCxnSpPr>
            <a:stCxn id="173" idx="3"/>
            <a:endCxn id="186" idx="2"/>
          </p:cNvCxnSpPr>
          <p:nvPr/>
        </p:nvCxnSpPr>
        <p:spPr>
          <a:xfrm rot="10800000" flipH="1">
            <a:off x="2504300" y="4873859"/>
            <a:ext cx="95700" cy="185400"/>
          </a:xfrm>
          <a:prstGeom prst="curvedConnector2">
            <a:avLst/>
          </a:prstGeom>
          <a:noFill/>
          <a:ln w="19050" cap="flat" cmpd="sng">
            <a:solidFill>
              <a:srgbClr val="B7B7B7"/>
            </a:solidFill>
            <a:prstDash val="solid"/>
            <a:round/>
            <a:headEnd type="none" w="lg" len="lg"/>
            <a:tailEnd type="oval" w="lg" len="lg"/>
          </a:ln>
        </p:spPr>
      </p:cxnSp>
      <p:cxnSp>
        <p:nvCxnSpPr>
          <p:cNvPr id="201" name="Shape 201"/>
          <p:cNvCxnSpPr>
            <a:stCxn id="171" idx="3"/>
            <a:endCxn id="184" idx="0"/>
          </p:cNvCxnSpPr>
          <p:nvPr/>
        </p:nvCxnSpPr>
        <p:spPr>
          <a:xfrm>
            <a:off x="2504421" y="5652708"/>
            <a:ext cx="92400" cy="185100"/>
          </a:xfrm>
          <a:prstGeom prst="curvedConnector2">
            <a:avLst/>
          </a:prstGeom>
          <a:noFill/>
          <a:ln w="19050" cap="flat" cmpd="sng">
            <a:solidFill>
              <a:srgbClr val="B7B7B7"/>
            </a:solidFill>
            <a:prstDash val="solid"/>
            <a:round/>
            <a:headEnd type="none" w="lg" len="lg"/>
            <a:tailEnd type="oval" w="lg" len="lg"/>
          </a:ln>
        </p:spPr>
      </p:cxnSp>
      <p:cxnSp>
        <p:nvCxnSpPr>
          <p:cNvPr id="202" name="Shape 202"/>
          <p:cNvCxnSpPr>
            <a:stCxn id="172" idx="1"/>
            <a:endCxn id="187" idx="0"/>
          </p:cNvCxnSpPr>
          <p:nvPr/>
        </p:nvCxnSpPr>
        <p:spPr>
          <a:xfrm flipH="1">
            <a:off x="475726" y="5676630"/>
            <a:ext cx="92100" cy="185400"/>
          </a:xfrm>
          <a:prstGeom prst="curvedConnector2">
            <a:avLst/>
          </a:prstGeom>
          <a:noFill/>
          <a:ln w="19050" cap="flat" cmpd="sng">
            <a:solidFill>
              <a:srgbClr val="B7B7B7"/>
            </a:solidFill>
            <a:prstDash val="solid"/>
            <a:round/>
            <a:headEnd type="none" w="lg" len="lg"/>
            <a:tailEnd type="oval" w="lg" len="lg"/>
          </a:ln>
        </p:spPr>
      </p:cxnSp>
      <p:pic>
        <p:nvPicPr>
          <p:cNvPr id="203" name="Shape 203"/>
          <p:cNvPicPr preferRelativeResize="0"/>
          <p:nvPr/>
        </p:nvPicPr>
        <p:blipFill>
          <a:blip r:embed="rId9">
            <a:alphaModFix/>
          </a:blip>
          <a:stretch>
            <a:fillRect/>
          </a:stretch>
        </p:blipFill>
        <p:spPr>
          <a:xfrm>
            <a:off x="7010238" y="117525"/>
            <a:ext cx="885738" cy="914400"/>
          </a:xfrm>
          <a:prstGeom prst="rect">
            <a:avLst/>
          </a:prstGeom>
          <a:noFill/>
          <a:ln>
            <a:noFill/>
          </a:ln>
        </p:spPr>
      </p:pic>
      <p:pic>
        <p:nvPicPr>
          <p:cNvPr id="204" name="Shape 204"/>
          <p:cNvPicPr preferRelativeResize="0"/>
          <p:nvPr/>
        </p:nvPicPr>
        <p:blipFill>
          <a:blip r:embed="rId10">
            <a:alphaModFix/>
          </a:blip>
          <a:stretch>
            <a:fillRect/>
          </a:stretch>
        </p:blipFill>
        <p:spPr>
          <a:xfrm>
            <a:off x="7939242" y="203186"/>
            <a:ext cx="1146307" cy="619125"/>
          </a:xfrm>
          <a:prstGeom prst="rect">
            <a:avLst/>
          </a:prstGeom>
          <a:noFill/>
          <a:ln>
            <a:noFill/>
          </a:ln>
        </p:spPr>
      </p:pic>
      <p:pic>
        <p:nvPicPr>
          <p:cNvPr id="205" name="Shape 205"/>
          <p:cNvPicPr preferRelativeResize="0"/>
          <p:nvPr/>
        </p:nvPicPr>
        <p:blipFill>
          <a:blip r:embed="rId11">
            <a:alphaModFix/>
          </a:blip>
          <a:stretch>
            <a:fillRect/>
          </a:stretch>
        </p:blipFill>
        <p:spPr>
          <a:xfrm>
            <a:off x="0" y="6294000"/>
            <a:ext cx="9143998" cy="570500"/>
          </a:xfrm>
          <a:prstGeom prst="rect">
            <a:avLst/>
          </a:prstGeom>
          <a:noFill/>
          <a:ln>
            <a:noFill/>
          </a:ln>
        </p:spPr>
      </p:pic>
      <p:sp>
        <p:nvSpPr>
          <p:cNvPr id="206" name="Shape 206"/>
          <p:cNvSpPr txBox="1"/>
          <p:nvPr/>
        </p:nvSpPr>
        <p:spPr>
          <a:xfrm>
            <a:off x="4681999" y="6395125"/>
            <a:ext cx="4421100" cy="449400"/>
          </a:xfrm>
          <a:prstGeom prst="rect">
            <a:avLst/>
          </a:prstGeom>
          <a:noFill/>
          <a:ln>
            <a:noFill/>
          </a:ln>
        </p:spPr>
        <p:txBody>
          <a:bodyPr lIns="91425" tIns="91425" rIns="91425" bIns="91425" anchor="ctr" anchorCtr="0">
            <a:noAutofit/>
          </a:bodyPr>
          <a:lstStyle/>
          <a:p>
            <a:pPr lvl="0" algn="ctr" rtl="0">
              <a:spcBef>
                <a:spcPts val="0"/>
              </a:spcBef>
              <a:buNone/>
            </a:pPr>
            <a:r>
              <a:rPr lang="en" sz="1000" b="1"/>
              <a:t>Interfaces, Models and Monitoring for Resource Aware Transformations that Augment the Lifecycle of Systems (IMMoRTALS)</a:t>
            </a:r>
          </a:p>
        </p:txBody>
      </p:sp>
      <p:sp>
        <p:nvSpPr>
          <p:cNvPr id="207" name="Shape 207"/>
          <p:cNvSpPr txBox="1"/>
          <p:nvPr/>
        </p:nvSpPr>
        <p:spPr>
          <a:xfrm>
            <a:off x="74925" y="2953050"/>
            <a:ext cx="2866200" cy="484500"/>
          </a:xfrm>
          <a:prstGeom prst="rect">
            <a:avLst/>
          </a:prstGeom>
          <a:noFill/>
          <a:ln>
            <a:noFill/>
          </a:ln>
        </p:spPr>
        <p:txBody>
          <a:bodyPr lIns="91425" tIns="91425" rIns="91425" bIns="91425" anchor="ctr" anchorCtr="0">
            <a:noAutofit/>
          </a:bodyPr>
          <a:lstStyle/>
          <a:p>
            <a:pPr lvl="0" rtl="0">
              <a:lnSpc>
                <a:spcPct val="120000"/>
              </a:lnSpc>
              <a:spcBef>
                <a:spcPts val="0"/>
              </a:spcBef>
              <a:buNone/>
            </a:pPr>
            <a:r>
              <a:rPr lang="en" sz="800">
                <a:solidFill>
                  <a:srgbClr val="980000"/>
                </a:solidFill>
              </a:rPr>
              <a:t>Uniform Graph Based Representation of Artifacts</a:t>
            </a:r>
          </a:p>
          <a:p>
            <a:pPr marL="228600" lvl="0" indent="-165100" rtl="0">
              <a:lnSpc>
                <a:spcPct val="120000"/>
              </a:lnSpc>
              <a:spcBef>
                <a:spcPts val="0"/>
              </a:spcBef>
              <a:buClr>
                <a:schemeClr val="dk1"/>
              </a:buClr>
              <a:buSzPct val="100000"/>
              <a:buChar char="●"/>
            </a:pPr>
            <a:r>
              <a:rPr lang="en" sz="800">
                <a:solidFill>
                  <a:schemeClr val="dk1"/>
                </a:solidFill>
              </a:rPr>
              <a:t>Repository with artifacts as graphs/trees.</a:t>
            </a:r>
          </a:p>
          <a:p>
            <a:pPr marL="228600" lvl="0" indent="-165100" rtl="0">
              <a:lnSpc>
                <a:spcPct val="120000"/>
              </a:lnSpc>
              <a:spcBef>
                <a:spcPts val="0"/>
              </a:spcBef>
              <a:buClr>
                <a:schemeClr val="dk1"/>
              </a:buClr>
              <a:buSzPct val="100000"/>
              <a:buChar char="●"/>
            </a:pPr>
            <a:r>
              <a:rPr lang="en" sz="800">
                <a:solidFill>
                  <a:schemeClr val="dk1"/>
                </a:solidFill>
              </a:rPr>
              <a:t>Graph based visualizations.</a:t>
            </a:r>
          </a:p>
        </p:txBody>
      </p:sp>
      <p:sp>
        <p:nvSpPr>
          <p:cNvPr id="208" name="Shape 208"/>
          <p:cNvSpPr txBox="1"/>
          <p:nvPr/>
        </p:nvSpPr>
        <p:spPr>
          <a:xfrm>
            <a:off x="6165700" y="3625512"/>
            <a:ext cx="2732700" cy="730800"/>
          </a:xfrm>
          <a:prstGeom prst="rect">
            <a:avLst/>
          </a:prstGeom>
          <a:noFill/>
          <a:ln>
            <a:noFill/>
          </a:ln>
        </p:spPr>
        <p:txBody>
          <a:bodyPr lIns="91425" tIns="91425" rIns="91425" bIns="91425" anchor="ctr" anchorCtr="0">
            <a:noAutofit/>
          </a:bodyPr>
          <a:lstStyle/>
          <a:p>
            <a:pPr lvl="0" rtl="0">
              <a:lnSpc>
                <a:spcPct val="120000"/>
              </a:lnSpc>
              <a:spcBef>
                <a:spcPts val="0"/>
              </a:spcBef>
              <a:buNone/>
            </a:pPr>
            <a:r>
              <a:rPr lang="en" sz="800">
                <a:solidFill>
                  <a:srgbClr val="980000"/>
                </a:solidFill>
              </a:rPr>
              <a:t>Visualizations</a:t>
            </a:r>
          </a:p>
          <a:p>
            <a:pPr marL="228600" lvl="0" indent="-165100" rtl="0">
              <a:lnSpc>
                <a:spcPct val="120000"/>
              </a:lnSpc>
              <a:spcBef>
                <a:spcPts val="0"/>
              </a:spcBef>
              <a:buClr>
                <a:schemeClr val="dk1"/>
              </a:buClr>
              <a:buSzPct val="100000"/>
              <a:buChar char="●"/>
            </a:pPr>
            <a:r>
              <a:rPr lang="en" sz="800">
                <a:solidFill>
                  <a:schemeClr val="dk1"/>
                </a:solidFill>
              </a:rPr>
              <a:t>Type-system examination and editing.</a:t>
            </a:r>
          </a:p>
          <a:p>
            <a:pPr marL="228600" lvl="0" indent="-165100" rtl="0">
              <a:lnSpc>
                <a:spcPct val="120000"/>
              </a:lnSpc>
              <a:spcBef>
                <a:spcPts val="0"/>
              </a:spcBef>
              <a:buClr>
                <a:schemeClr val="dk1"/>
              </a:buClr>
              <a:buSzPct val="100000"/>
              <a:buChar char="●"/>
            </a:pPr>
            <a:r>
              <a:rPr lang="en" sz="800">
                <a:solidFill>
                  <a:schemeClr val="dk1"/>
                </a:solidFill>
              </a:rPr>
              <a:t>Impact analysis examination.</a:t>
            </a:r>
          </a:p>
          <a:p>
            <a:pPr marL="228600" lvl="0" indent="-165100" rtl="0">
              <a:lnSpc>
                <a:spcPct val="120000"/>
              </a:lnSpc>
              <a:spcBef>
                <a:spcPts val="0"/>
              </a:spcBef>
              <a:buClr>
                <a:schemeClr val="dk1"/>
              </a:buClr>
              <a:buSzPct val="100000"/>
              <a:buChar char="●"/>
            </a:pPr>
            <a:r>
              <a:rPr lang="en" sz="800">
                <a:solidFill>
                  <a:schemeClr val="dk1"/>
                </a:solidFill>
              </a:rPr>
              <a:t>Initiate mediation activities.</a:t>
            </a:r>
          </a:p>
        </p:txBody>
      </p:sp>
      <p:sp>
        <p:nvSpPr>
          <p:cNvPr id="209" name="Shape 209"/>
          <p:cNvSpPr txBox="1"/>
          <p:nvPr/>
        </p:nvSpPr>
        <p:spPr>
          <a:xfrm>
            <a:off x="6165700" y="5006575"/>
            <a:ext cx="2732700" cy="1388400"/>
          </a:xfrm>
          <a:prstGeom prst="rect">
            <a:avLst/>
          </a:prstGeom>
          <a:noFill/>
          <a:ln>
            <a:noFill/>
          </a:ln>
        </p:spPr>
        <p:txBody>
          <a:bodyPr lIns="91425" tIns="91425" rIns="91425" bIns="91425" anchor="ctr" anchorCtr="0">
            <a:noAutofit/>
          </a:bodyPr>
          <a:lstStyle/>
          <a:p>
            <a:pPr lvl="0" rtl="0">
              <a:lnSpc>
                <a:spcPct val="120000"/>
              </a:lnSpc>
              <a:spcBef>
                <a:spcPts val="0"/>
              </a:spcBef>
              <a:buNone/>
            </a:pPr>
            <a:r>
              <a:rPr lang="en" sz="800">
                <a:solidFill>
                  <a:srgbClr val="980000"/>
                </a:solidFill>
              </a:rPr>
              <a:t>Analysis of Models by Graph Traversal</a:t>
            </a:r>
          </a:p>
          <a:p>
            <a:pPr marL="228600" lvl="0" indent="-165100" rtl="0">
              <a:lnSpc>
                <a:spcPct val="120000"/>
              </a:lnSpc>
              <a:spcBef>
                <a:spcPts val="0"/>
              </a:spcBef>
              <a:buClr>
                <a:schemeClr val="dk1"/>
              </a:buClr>
              <a:buSzPct val="100000"/>
              <a:buChar char="●"/>
            </a:pPr>
            <a:r>
              <a:rPr lang="en" sz="800">
                <a:solidFill>
                  <a:schemeClr val="dk1"/>
                </a:solidFill>
              </a:rPr>
              <a:t>Source code contain more information than needed for analysis —models strip away the incidental complexity— . </a:t>
            </a:r>
          </a:p>
          <a:p>
            <a:pPr marL="228600" lvl="0" indent="-165100" rtl="0">
              <a:lnSpc>
                <a:spcPct val="120000"/>
              </a:lnSpc>
              <a:spcBef>
                <a:spcPts val="0"/>
              </a:spcBef>
              <a:buClr>
                <a:schemeClr val="dk1"/>
              </a:buClr>
              <a:buSzPct val="100000"/>
              <a:buChar char="●"/>
            </a:pPr>
            <a:r>
              <a:rPr lang="en" sz="800">
                <a:solidFill>
                  <a:schemeClr val="dk1"/>
                </a:solidFill>
              </a:rPr>
              <a:t>Source code lacks information for many types of analysis —integrating specification through annotations can help— </a:t>
            </a:r>
          </a:p>
          <a:p>
            <a:pPr marL="228600" lvl="0" indent="-165100" rtl="0">
              <a:lnSpc>
                <a:spcPct val="120000"/>
              </a:lnSpc>
              <a:spcBef>
                <a:spcPts val="0"/>
              </a:spcBef>
              <a:buClr>
                <a:schemeClr val="dk1"/>
              </a:buClr>
              <a:buSzPct val="100000"/>
              <a:buChar char="●"/>
            </a:pPr>
            <a:r>
              <a:rPr lang="en" sz="800">
                <a:solidFill>
                  <a:schemeClr val="dk1"/>
                </a:solidFill>
              </a:rPr>
              <a:t>Conveniently retain inter-model relationships —Identify conflicts by examining cross cuts—.</a:t>
            </a:r>
          </a:p>
        </p:txBody>
      </p:sp>
      <p:sp>
        <p:nvSpPr>
          <p:cNvPr id="210" name="Shape 210"/>
          <p:cNvSpPr txBox="1"/>
          <p:nvPr/>
        </p:nvSpPr>
        <p:spPr>
          <a:xfrm>
            <a:off x="3015950" y="1281850"/>
            <a:ext cx="3152400" cy="14739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n" sz="800">
                <a:solidFill>
                  <a:srgbClr val="980000"/>
                </a:solidFill>
              </a:rPr>
              <a:t>Component construction  model</a:t>
            </a:r>
          </a:p>
          <a:p>
            <a:pPr marL="114300" lvl="0" indent="0" rtl="0">
              <a:lnSpc>
                <a:spcPct val="115000"/>
              </a:lnSpc>
              <a:spcBef>
                <a:spcPts val="0"/>
              </a:spcBef>
              <a:buNone/>
            </a:pPr>
            <a:r>
              <a:rPr lang="en" sz="800">
                <a:solidFill>
                  <a:schemeClr val="dk1"/>
                </a:solidFill>
              </a:rPr>
              <a:t>How are DFU’s composited to form components?</a:t>
            </a:r>
          </a:p>
          <a:p>
            <a:pPr lvl="0" rtl="0">
              <a:lnSpc>
                <a:spcPct val="115000"/>
              </a:lnSpc>
              <a:spcBef>
                <a:spcPts val="0"/>
              </a:spcBef>
              <a:buNone/>
            </a:pPr>
            <a:r>
              <a:rPr lang="en" sz="800">
                <a:solidFill>
                  <a:srgbClr val="980000"/>
                </a:solidFill>
              </a:rPr>
              <a:t>Deployment model</a:t>
            </a:r>
          </a:p>
          <a:p>
            <a:pPr marL="114300" lvl="0" indent="0" rtl="0">
              <a:lnSpc>
                <a:spcPct val="115000"/>
              </a:lnSpc>
              <a:spcBef>
                <a:spcPts val="0"/>
              </a:spcBef>
              <a:buNone/>
            </a:pPr>
            <a:r>
              <a:rPr lang="en" sz="800">
                <a:solidFill>
                  <a:schemeClr val="dk1"/>
                </a:solidFill>
              </a:rPr>
              <a:t>How are components are composited to form executables?</a:t>
            </a:r>
          </a:p>
          <a:p>
            <a:pPr lvl="0" rtl="0">
              <a:lnSpc>
                <a:spcPct val="115000"/>
              </a:lnSpc>
              <a:spcBef>
                <a:spcPts val="0"/>
              </a:spcBef>
              <a:buNone/>
            </a:pPr>
            <a:r>
              <a:rPr lang="en" sz="800">
                <a:solidFill>
                  <a:srgbClr val="980000"/>
                </a:solidFill>
              </a:rPr>
              <a:t>Network topology model</a:t>
            </a:r>
          </a:p>
          <a:p>
            <a:pPr marL="114300" lvl="0" indent="0" rtl="0">
              <a:lnSpc>
                <a:spcPct val="115000"/>
              </a:lnSpc>
              <a:spcBef>
                <a:spcPts val="0"/>
              </a:spcBef>
              <a:buNone/>
            </a:pPr>
            <a:r>
              <a:rPr lang="en" sz="800">
                <a:solidFill>
                  <a:schemeClr val="dk1"/>
                </a:solidFill>
              </a:rPr>
              <a:t>Along what paths are devices able to communicate?</a:t>
            </a:r>
          </a:p>
          <a:p>
            <a:pPr lvl="0" rtl="0">
              <a:lnSpc>
                <a:spcPct val="115000"/>
              </a:lnSpc>
              <a:spcBef>
                <a:spcPts val="0"/>
              </a:spcBef>
              <a:buNone/>
            </a:pPr>
            <a:r>
              <a:rPr lang="en" sz="800">
                <a:solidFill>
                  <a:srgbClr val="980000"/>
                </a:solidFill>
              </a:rPr>
              <a:t>Mission model</a:t>
            </a:r>
          </a:p>
          <a:p>
            <a:pPr marL="114300" lvl="0" indent="0" rtl="0">
              <a:lnSpc>
                <a:spcPct val="115000"/>
              </a:lnSpc>
              <a:spcBef>
                <a:spcPts val="0"/>
              </a:spcBef>
              <a:buNone/>
            </a:pPr>
            <a:r>
              <a:rPr lang="en" sz="800">
                <a:solidFill>
                  <a:schemeClr val="dk1"/>
                </a:solidFill>
              </a:rPr>
              <a:t>Where do topics originate and to whom are they directed?</a:t>
            </a:r>
          </a:p>
        </p:txBody>
      </p:sp>
      <p:grpSp>
        <p:nvGrpSpPr>
          <p:cNvPr id="211" name="Shape 211"/>
          <p:cNvGrpSpPr/>
          <p:nvPr/>
        </p:nvGrpSpPr>
        <p:grpSpPr>
          <a:xfrm>
            <a:off x="6913418" y="4370989"/>
            <a:ext cx="2137482" cy="593722"/>
            <a:chOff x="6635702" y="4244175"/>
            <a:chExt cx="2339369" cy="798336"/>
          </a:xfrm>
        </p:grpSpPr>
        <p:sp>
          <p:nvSpPr>
            <p:cNvPr id="212" name="Shape 212"/>
            <p:cNvSpPr/>
            <p:nvPr/>
          </p:nvSpPr>
          <p:spPr>
            <a:xfrm>
              <a:off x="7137999" y="4244175"/>
              <a:ext cx="1296324" cy="798336"/>
            </a:xfrm>
            <a:prstGeom prst="cloud">
              <a:avLst/>
            </a:prstGeom>
            <a:solidFill>
              <a:srgbClr val="B7B7B7"/>
            </a:solidFill>
            <a:ln w="152400" cap="flat" cmpd="sng">
              <a:solidFill>
                <a:srgbClr val="CCCCCC"/>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3" name="Shape 213"/>
            <p:cNvSpPr/>
            <p:nvPr/>
          </p:nvSpPr>
          <p:spPr>
            <a:xfrm>
              <a:off x="6635702" y="4458868"/>
              <a:ext cx="67374" cy="102018"/>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4" name="Shape 214"/>
            <p:cNvSpPr/>
            <p:nvPr/>
          </p:nvSpPr>
          <p:spPr>
            <a:xfrm>
              <a:off x="6692416" y="4630674"/>
              <a:ext cx="67374" cy="102018"/>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5" name="Shape 215"/>
            <p:cNvSpPr/>
            <p:nvPr/>
          </p:nvSpPr>
          <p:spPr>
            <a:xfrm>
              <a:off x="6749131" y="4802480"/>
              <a:ext cx="67374" cy="102018"/>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216" name="Shape 216"/>
            <p:cNvCxnSpPr/>
            <p:nvPr/>
          </p:nvCxnSpPr>
          <p:spPr>
            <a:xfrm>
              <a:off x="8833672" y="4462907"/>
              <a:ext cx="141344" cy="339567"/>
            </a:xfrm>
            <a:prstGeom prst="straightConnector1">
              <a:avLst/>
            </a:prstGeom>
            <a:noFill/>
            <a:ln w="9525" cap="flat" cmpd="sng">
              <a:solidFill>
                <a:schemeClr val="dk2"/>
              </a:solidFill>
              <a:prstDash val="solid"/>
              <a:round/>
              <a:headEnd type="none" w="lg" len="lg"/>
              <a:tailEnd type="none" w="lg" len="lg"/>
            </a:ln>
          </p:spPr>
        </p:cxnSp>
        <p:cxnSp>
          <p:nvCxnSpPr>
            <p:cNvPr id="217" name="Shape 217"/>
            <p:cNvCxnSpPr/>
            <p:nvPr/>
          </p:nvCxnSpPr>
          <p:spPr>
            <a:xfrm rot="10800000" flipH="1">
              <a:off x="8907697" y="4802468"/>
              <a:ext cx="67374" cy="100789"/>
            </a:xfrm>
            <a:prstGeom prst="straightConnector1">
              <a:avLst/>
            </a:prstGeom>
            <a:noFill/>
            <a:ln w="9525" cap="flat" cmpd="sng">
              <a:solidFill>
                <a:schemeClr val="dk2"/>
              </a:solidFill>
              <a:prstDash val="solid"/>
              <a:round/>
              <a:headEnd type="none" w="lg" len="lg"/>
              <a:tailEnd type="none" w="lg" len="lg"/>
            </a:ln>
          </p:spPr>
        </p:cxnSp>
        <p:cxnSp>
          <p:nvCxnSpPr>
            <p:cNvPr id="218" name="Shape 218"/>
            <p:cNvCxnSpPr/>
            <p:nvPr/>
          </p:nvCxnSpPr>
          <p:spPr>
            <a:xfrm>
              <a:off x="8740753" y="4571644"/>
              <a:ext cx="67751" cy="143420"/>
            </a:xfrm>
            <a:prstGeom prst="straightConnector1">
              <a:avLst/>
            </a:prstGeom>
            <a:noFill/>
            <a:ln w="9525" cap="flat" cmpd="sng">
              <a:solidFill>
                <a:schemeClr val="dk2"/>
              </a:solidFill>
              <a:prstDash val="solid"/>
              <a:round/>
              <a:headEnd type="none" w="lg" len="lg"/>
              <a:tailEnd type="none" w="lg" len="lg"/>
            </a:ln>
          </p:spPr>
        </p:cxnSp>
        <p:cxnSp>
          <p:nvCxnSpPr>
            <p:cNvPr id="219" name="Shape 219"/>
            <p:cNvCxnSpPr/>
            <p:nvPr/>
          </p:nvCxnSpPr>
          <p:spPr>
            <a:xfrm rot="10800000" flipH="1">
              <a:off x="8672154" y="4571644"/>
              <a:ext cx="68599" cy="101608"/>
            </a:xfrm>
            <a:prstGeom prst="straightConnector1">
              <a:avLst/>
            </a:prstGeom>
            <a:noFill/>
            <a:ln w="9525" cap="flat" cmpd="sng">
              <a:solidFill>
                <a:schemeClr val="dk2"/>
              </a:solidFill>
              <a:prstDash val="solid"/>
              <a:round/>
              <a:headEnd type="none" w="lg" len="lg"/>
              <a:tailEnd type="none" w="lg" len="lg"/>
            </a:ln>
          </p:spPr>
        </p:cxnSp>
        <p:cxnSp>
          <p:nvCxnSpPr>
            <p:cNvPr id="220" name="Shape 220"/>
            <p:cNvCxnSpPr/>
            <p:nvPr/>
          </p:nvCxnSpPr>
          <p:spPr>
            <a:xfrm>
              <a:off x="8671824" y="4672416"/>
              <a:ext cx="26855" cy="46320"/>
            </a:xfrm>
            <a:prstGeom prst="straightConnector1">
              <a:avLst/>
            </a:prstGeom>
            <a:noFill/>
            <a:ln w="9525" cap="flat" cmpd="sng">
              <a:solidFill>
                <a:schemeClr val="dk2"/>
              </a:solidFill>
              <a:prstDash val="solid"/>
              <a:round/>
              <a:headEnd type="none" w="lg" len="lg"/>
              <a:tailEnd type="none" w="lg" len="lg"/>
            </a:ln>
          </p:spPr>
        </p:cxnSp>
        <p:sp>
          <p:nvSpPr>
            <p:cNvPr id="221" name="Shape 221"/>
            <p:cNvSpPr/>
            <p:nvPr/>
          </p:nvSpPr>
          <p:spPr>
            <a:xfrm>
              <a:off x="7521725" y="4677175"/>
              <a:ext cx="1385975" cy="228325"/>
            </a:xfrm>
            <a:custGeom>
              <a:avLst/>
              <a:gdLst/>
              <a:ahLst/>
              <a:cxnLst/>
              <a:rect l="0" t="0" r="0" b="0"/>
              <a:pathLst>
                <a:path w="55439" h="9133" extrusionOk="0">
                  <a:moveTo>
                    <a:pt x="55439" y="9043"/>
                  </a:moveTo>
                  <a:cubicBezTo>
                    <a:pt x="50187" y="8991"/>
                    <a:pt x="31790" y="9431"/>
                    <a:pt x="23931" y="8732"/>
                  </a:cubicBezTo>
                  <a:cubicBezTo>
                    <a:pt x="16071" y="8032"/>
                    <a:pt x="12272" y="6302"/>
                    <a:pt x="8284" y="4847"/>
                  </a:cubicBezTo>
                  <a:cubicBezTo>
                    <a:pt x="4295" y="3391"/>
                    <a:pt x="1380" y="807"/>
                    <a:pt x="0" y="0"/>
                  </a:cubicBezTo>
                </a:path>
              </a:pathLst>
            </a:custGeom>
            <a:noFill/>
            <a:ln w="9525" cap="flat" cmpd="sng">
              <a:solidFill>
                <a:schemeClr val="dk2"/>
              </a:solidFill>
              <a:prstDash val="solid"/>
              <a:round/>
              <a:headEnd type="none" w="lg" len="lg"/>
              <a:tailEnd type="none" w="lg" len="lg"/>
            </a:ln>
          </p:spPr>
        </p:sp>
        <p:sp>
          <p:nvSpPr>
            <p:cNvPr id="222" name="Shape 222"/>
            <p:cNvSpPr/>
            <p:nvPr/>
          </p:nvSpPr>
          <p:spPr>
            <a:xfrm>
              <a:off x="7607775" y="4605475"/>
              <a:ext cx="1366900" cy="198525"/>
            </a:xfrm>
            <a:custGeom>
              <a:avLst/>
              <a:gdLst/>
              <a:ahLst/>
              <a:cxnLst/>
              <a:rect l="0" t="0" r="0" b="0"/>
              <a:pathLst>
                <a:path w="54676" h="7941" extrusionOk="0">
                  <a:moveTo>
                    <a:pt x="54676" y="7871"/>
                  </a:moveTo>
                  <a:cubicBezTo>
                    <a:pt x="49299" y="7832"/>
                    <a:pt x="30080" y="8169"/>
                    <a:pt x="22418" y="7638"/>
                  </a:cubicBezTo>
                  <a:cubicBezTo>
                    <a:pt x="14755" y="7107"/>
                    <a:pt x="12436" y="5958"/>
                    <a:pt x="8700" y="4685"/>
                  </a:cubicBezTo>
                  <a:cubicBezTo>
                    <a:pt x="4963" y="3412"/>
                    <a:pt x="1450" y="780"/>
                    <a:pt x="0" y="0"/>
                  </a:cubicBezTo>
                </a:path>
              </a:pathLst>
            </a:custGeom>
            <a:noFill/>
            <a:ln w="9525" cap="flat" cmpd="sng">
              <a:solidFill>
                <a:schemeClr val="dk2"/>
              </a:solidFill>
              <a:prstDash val="solid"/>
              <a:round/>
              <a:headEnd type="none" w="lg" len="lg"/>
              <a:tailEnd type="none" w="lg" len="lg"/>
            </a:ln>
          </p:spPr>
        </p:sp>
        <p:sp>
          <p:nvSpPr>
            <p:cNvPr id="223" name="Shape 223"/>
            <p:cNvSpPr/>
            <p:nvPr/>
          </p:nvSpPr>
          <p:spPr>
            <a:xfrm>
              <a:off x="7857559" y="4462303"/>
              <a:ext cx="975115" cy="270352"/>
            </a:xfrm>
            <a:custGeom>
              <a:avLst/>
              <a:gdLst/>
              <a:ahLst/>
              <a:cxnLst/>
              <a:rect l="0" t="0" r="0" b="0"/>
              <a:pathLst>
                <a:path w="124179" h="47487" extrusionOk="0">
                  <a:moveTo>
                    <a:pt x="124179" y="0"/>
                  </a:moveTo>
                  <a:cubicBezTo>
                    <a:pt x="111384" y="1137"/>
                    <a:pt x="68106" y="-1090"/>
                    <a:pt x="47410" y="6824"/>
                  </a:cubicBezTo>
                  <a:cubicBezTo>
                    <a:pt x="26713" y="14738"/>
                    <a:pt x="7901" y="40709"/>
                    <a:pt x="0" y="47487"/>
                  </a:cubicBezTo>
                </a:path>
              </a:pathLst>
            </a:custGeom>
            <a:noFill/>
            <a:ln w="9525" cap="flat" cmpd="sng">
              <a:solidFill>
                <a:schemeClr val="dk2"/>
              </a:solidFill>
              <a:prstDash val="solid"/>
              <a:round/>
              <a:headEnd type="none" w="lg" len="lg"/>
              <a:tailEnd type="none" w="lg" len="lg"/>
            </a:ln>
          </p:spPr>
        </p:sp>
        <p:sp>
          <p:nvSpPr>
            <p:cNvPr id="224" name="Shape 224"/>
            <p:cNvSpPr/>
            <p:nvPr/>
          </p:nvSpPr>
          <p:spPr>
            <a:xfrm>
              <a:off x="8015512" y="4572555"/>
              <a:ext cx="725060" cy="204436"/>
            </a:xfrm>
            <a:custGeom>
              <a:avLst/>
              <a:gdLst/>
              <a:ahLst/>
              <a:cxnLst/>
              <a:rect l="0" t="0" r="0" b="0"/>
              <a:pathLst>
                <a:path w="92335" h="35909" extrusionOk="0">
                  <a:moveTo>
                    <a:pt x="92335" y="0"/>
                  </a:moveTo>
                  <a:cubicBezTo>
                    <a:pt x="82746" y="1094"/>
                    <a:pt x="50191" y="581"/>
                    <a:pt x="34802" y="6566"/>
                  </a:cubicBezTo>
                  <a:cubicBezTo>
                    <a:pt x="19412" y="12550"/>
                    <a:pt x="5800" y="31018"/>
                    <a:pt x="0" y="35909"/>
                  </a:cubicBezTo>
                </a:path>
              </a:pathLst>
            </a:custGeom>
            <a:noFill/>
            <a:ln w="9525" cap="flat" cmpd="sng">
              <a:solidFill>
                <a:schemeClr val="dk2"/>
              </a:solidFill>
              <a:prstDash val="solid"/>
              <a:round/>
              <a:headEnd type="none" w="lg" len="lg"/>
              <a:tailEnd type="none" w="lg" len="lg"/>
            </a:ln>
          </p:spPr>
        </p:sp>
        <p:sp>
          <p:nvSpPr>
            <p:cNvPr id="225" name="Shape 225"/>
            <p:cNvSpPr/>
            <p:nvPr/>
          </p:nvSpPr>
          <p:spPr>
            <a:xfrm>
              <a:off x="8202786" y="4647428"/>
              <a:ext cx="469367" cy="28272"/>
            </a:xfrm>
            <a:custGeom>
              <a:avLst/>
              <a:gdLst/>
              <a:ahLst/>
              <a:cxnLst/>
              <a:rect l="0" t="0" r="0" b="0"/>
              <a:pathLst>
                <a:path w="59773" h="4966" extrusionOk="0">
                  <a:moveTo>
                    <a:pt x="59773" y="4470"/>
                  </a:moveTo>
                  <a:cubicBezTo>
                    <a:pt x="53967" y="4504"/>
                    <a:pt x="34904" y="5420"/>
                    <a:pt x="24942" y="4675"/>
                  </a:cubicBezTo>
                  <a:cubicBezTo>
                    <a:pt x="14979" y="3930"/>
                    <a:pt x="4157" y="779"/>
                    <a:pt x="0" y="0"/>
                  </a:cubicBezTo>
                </a:path>
              </a:pathLst>
            </a:custGeom>
            <a:noFill/>
            <a:ln w="9525" cap="flat" cmpd="sng">
              <a:solidFill>
                <a:schemeClr val="dk2"/>
              </a:solidFill>
              <a:prstDash val="solid"/>
              <a:round/>
              <a:headEnd type="none" w="lg" len="lg"/>
              <a:tailEnd type="none" w="lg" len="lg"/>
            </a:ln>
          </p:spPr>
        </p:sp>
        <p:sp>
          <p:nvSpPr>
            <p:cNvPr id="226" name="Shape 226"/>
            <p:cNvSpPr/>
            <p:nvPr/>
          </p:nvSpPr>
          <p:spPr>
            <a:xfrm>
              <a:off x="8117343" y="4703143"/>
              <a:ext cx="691216" cy="23564"/>
            </a:xfrm>
            <a:custGeom>
              <a:avLst/>
              <a:gdLst/>
              <a:ahLst/>
              <a:cxnLst/>
              <a:rect l="0" t="0" r="0" b="0"/>
              <a:pathLst>
                <a:path w="88025" h="4139" extrusionOk="0">
                  <a:moveTo>
                    <a:pt x="88025" y="2054"/>
                  </a:moveTo>
                  <a:cubicBezTo>
                    <a:pt x="76652" y="2395"/>
                    <a:pt x="34457" y="4443"/>
                    <a:pt x="19787" y="4101"/>
                  </a:cubicBezTo>
                  <a:cubicBezTo>
                    <a:pt x="5116" y="3758"/>
                    <a:pt x="3297" y="683"/>
                    <a:pt x="0" y="0"/>
                  </a:cubicBezTo>
                </a:path>
              </a:pathLst>
            </a:custGeom>
            <a:noFill/>
            <a:ln w="9525" cap="flat" cmpd="sng">
              <a:solidFill>
                <a:schemeClr val="dk2"/>
              </a:solidFill>
              <a:prstDash val="solid"/>
              <a:round/>
              <a:headEnd type="none" w="lg" len="lg"/>
              <a:tailEnd type="none" w="lg" len="lg"/>
            </a:ln>
          </p:spPr>
        </p:sp>
        <p:sp>
          <p:nvSpPr>
            <p:cNvPr id="227" name="Shape 227"/>
            <p:cNvSpPr/>
            <p:nvPr/>
          </p:nvSpPr>
          <p:spPr>
            <a:xfrm>
              <a:off x="7354625" y="4461229"/>
              <a:ext cx="702550" cy="234025"/>
            </a:xfrm>
            <a:custGeom>
              <a:avLst/>
              <a:gdLst/>
              <a:ahLst/>
              <a:cxnLst/>
              <a:rect l="0" t="0" r="0" b="0"/>
              <a:pathLst>
                <a:path w="28102" h="9361" extrusionOk="0">
                  <a:moveTo>
                    <a:pt x="28102" y="4941"/>
                  </a:moveTo>
                  <a:cubicBezTo>
                    <a:pt x="26465" y="4229"/>
                    <a:pt x="21344" y="1339"/>
                    <a:pt x="18285" y="670"/>
                  </a:cubicBezTo>
                  <a:cubicBezTo>
                    <a:pt x="15225" y="0"/>
                    <a:pt x="12791" y="-523"/>
                    <a:pt x="9744" y="925"/>
                  </a:cubicBezTo>
                  <a:cubicBezTo>
                    <a:pt x="6696" y="2373"/>
                    <a:pt x="1624" y="7955"/>
                    <a:pt x="0" y="9361"/>
                  </a:cubicBezTo>
                </a:path>
              </a:pathLst>
            </a:custGeom>
            <a:noFill/>
            <a:ln w="9525" cap="flat" cmpd="sng">
              <a:solidFill>
                <a:schemeClr val="dk2"/>
              </a:solidFill>
              <a:prstDash val="solid"/>
              <a:round/>
              <a:headEnd type="none" w="lg" len="lg"/>
              <a:tailEnd type="none" w="lg" len="lg"/>
            </a:ln>
          </p:spPr>
        </p:sp>
        <p:sp>
          <p:nvSpPr>
            <p:cNvPr id="228" name="Shape 228"/>
            <p:cNvSpPr/>
            <p:nvPr/>
          </p:nvSpPr>
          <p:spPr>
            <a:xfrm>
              <a:off x="7449825" y="4560375"/>
              <a:ext cx="527675" cy="180200"/>
            </a:xfrm>
            <a:custGeom>
              <a:avLst/>
              <a:gdLst/>
              <a:ahLst/>
              <a:cxnLst/>
              <a:rect l="0" t="0" r="0" b="0"/>
              <a:pathLst>
                <a:path w="21107" h="7208" extrusionOk="0">
                  <a:moveTo>
                    <a:pt x="21107" y="3270"/>
                  </a:moveTo>
                  <a:cubicBezTo>
                    <a:pt x="19747" y="2760"/>
                    <a:pt x="15242" y="581"/>
                    <a:pt x="12948" y="210"/>
                  </a:cubicBezTo>
                  <a:cubicBezTo>
                    <a:pt x="10653" y="-161"/>
                    <a:pt x="9496" y="-127"/>
                    <a:pt x="7338" y="1039"/>
                  </a:cubicBezTo>
                  <a:cubicBezTo>
                    <a:pt x="5180" y="2205"/>
                    <a:pt x="1223" y="6179"/>
                    <a:pt x="0" y="7208"/>
                  </a:cubicBezTo>
                </a:path>
              </a:pathLst>
            </a:custGeom>
            <a:noFill/>
            <a:ln w="9525" cap="flat" cmpd="sng">
              <a:solidFill>
                <a:schemeClr val="dk2"/>
              </a:solidFill>
              <a:prstDash val="solid"/>
              <a:round/>
              <a:headEnd type="none" w="lg" len="lg"/>
              <a:tailEnd type="none" w="lg" len="lg"/>
            </a:ln>
          </p:spPr>
        </p:sp>
        <p:sp>
          <p:nvSpPr>
            <p:cNvPr id="229" name="Shape 229"/>
            <p:cNvSpPr/>
            <p:nvPr/>
          </p:nvSpPr>
          <p:spPr>
            <a:xfrm>
              <a:off x="6727262" y="4626983"/>
              <a:ext cx="1020322" cy="198578"/>
            </a:xfrm>
            <a:custGeom>
              <a:avLst/>
              <a:gdLst/>
              <a:ahLst/>
              <a:cxnLst/>
              <a:rect l="0" t="0" r="0" b="0"/>
              <a:pathLst>
                <a:path w="129936" h="34880" extrusionOk="0">
                  <a:moveTo>
                    <a:pt x="129936" y="31467"/>
                  </a:moveTo>
                  <a:cubicBezTo>
                    <a:pt x="128373" y="32035"/>
                    <a:pt x="124199" y="34935"/>
                    <a:pt x="120560" y="34879"/>
                  </a:cubicBezTo>
                  <a:cubicBezTo>
                    <a:pt x="116920" y="34822"/>
                    <a:pt x="115412" y="35220"/>
                    <a:pt x="108097" y="31126"/>
                  </a:cubicBezTo>
                  <a:cubicBezTo>
                    <a:pt x="100781" y="27031"/>
                    <a:pt x="86511" y="15374"/>
                    <a:pt x="76667" y="10313"/>
                  </a:cubicBezTo>
                  <a:cubicBezTo>
                    <a:pt x="66822" y="5251"/>
                    <a:pt x="61808" y="2379"/>
                    <a:pt x="49031" y="759"/>
                  </a:cubicBezTo>
                  <a:cubicBezTo>
                    <a:pt x="36253" y="-861"/>
                    <a:pt x="8171" y="620"/>
                    <a:pt x="0" y="593"/>
                  </a:cubicBezTo>
                </a:path>
              </a:pathLst>
            </a:custGeom>
            <a:noFill/>
            <a:ln w="9525" cap="flat" cmpd="sng">
              <a:solidFill>
                <a:schemeClr val="dk2"/>
              </a:solidFill>
              <a:prstDash val="solid"/>
              <a:round/>
              <a:headEnd type="none" w="lg" len="lg"/>
              <a:tailEnd type="none" w="lg" len="lg"/>
            </a:ln>
          </p:spPr>
        </p:sp>
        <p:sp>
          <p:nvSpPr>
            <p:cNvPr id="230" name="Shape 230"/>
            <p:cNvSpPr/>
            <p:nvPr/>
          </p:nvSpPr>
          <p:spPr>
            <a:xfrm>
              <a:off x="6727262" y="4723689"/>
              <a:ext cx="1193375" cy="210141"/>
            </a:xfrm>
            <a:custGeom>
              <a:avLst/>
              <a:gdLst/>
              <a:ahLst/>
              <a:cxnLst/>
              <a:rect l="0" t="0" r="0" b="0"/>
              <a:pathLst>
                <a:path w="151974" h="36911" extrusionOk="0">
                  <a:moveTo>
                    <a:pt x="151974" y="24727"/>
                  </a:moveTo>
                  <a:cubicBezTo>
                    <a:pt x="149267" y="26317"/>
                    <a:pt x="142765" y="32565"/>
                    <a:pt x="135737" y="34270"/>
                  </a:cubicBezTo>
                  <a:cubicBezTo>
                    <a:pt x="128709" y="35974"/>
                    <a:pt x="119786" y="38875"/>
                    <a:pt x="109806" y="34952"/>
                  </a:cubicBezTo>
                  <a:cubicBezTo>
                    <a:pt x="99825" y="31028"/>
                    <a:pt x="85668" y="16471"/>
                    <a:pt x="75855" y="10728"/>
                  </a:cubicBezTo>
                  <a:cubicBezTo>
                    <a:pt x="66042" y="4984"/>
                    <a:pt x="63570" y="2009"/>
                    <a:pt x="50928" y="492"/>
                  </a:cubicBezTo>
                  <a:cubicBezTo>
                    <a:pt x="38285" y="-1025"/>
                    <a:pt x="8488" y="1433"/>
                    <a:pt x="0" y="1622"/>
                  </a:cubicBezTo>
                </a:path>
              </a:pathLst>
            </a:custGeom>
            <a:noFill/>
            <a:ln w="9525" cap="flat" cmpd="sng">
              <a:solidFill>
                <a:schemeClr val="dk2"/>
              </a:solidFill>
              <a:prstDash val="solid"/>
              <a:round/>
              <a:headEnd type="none" w="lg" len="lg"/>
              <a:tailEnd type="none" w="lg" len="lg"/>
            </a:ln>
          </p:spPr>
        </p:sp>
        <p:sp>
          <p:nvSpPr>
            <p:cNvPr id="231" name="Shape 231"/>
            <p:cNvSpPr/>
            <p:nvPr/>
          </p:nvSpPr>
          <p:spPr>
            <a:xfrm>
              <a:off x="6670175" y="4453626"/>
              <a:ext cx="843575" cy="91275"/>
            </a:xfrm>
            <a:custGeom>
              <a:avLst/>
              <a:gdLst/>
              <a:ahLst/>
              <a:cxnLst/>
              <a:rect l="0" t="0" r="0" b="0"/>
              <a:pathLst>
                <a:path w="33743" h="3651" extrusionOk="0">
                  <a:moveTo>
                    <a:pt x="33743" y="3651"/>
                  </a:moveTo>
                  <a:cubicBezTo>
                    <a:pt x="32116" y="3087"/>
                    <a:pt x="29605" y="844"/>
                    <a:pt x="23982" y="270"/>
                  </a:cubicBezTo>
                  <a:cubicBezTo>
                    <a:pt x="18358" y="-304"/>
                    <a:pt x="3997" y="217"/>
                    <a:pt x="0" y="207"/>
                  </a:cubicBezTo>
                </a:path>
              </a:pathLst>
            </a:custGeom>
            <a:noFill/>
            <a:ln w="9525" cap="flat" cmpd="sng">
              <a:solidFill>
                <a:schemeClr val="dk2"/>
              </a:solidFill>
              <a:prstDash val="solid"/>
              <a:round/>
              <a:headEnd type="none" w="lg" len="lg"/>
              <a:tailEnd type="none" w="lg" len="lg"/>
            </a:ln>
          </p:spPr>
        </p:sp>
        <p:sp>
          <p:nvSpPr>
            <p:cNvPr id="232" name="Shape 232"/>
            <p:cNvSpPr/>
            <p:nvPr/>
          </p:nvSpPr>
          <p:spPr>
            <a:xfrm>
              <a:off x="6669650" y="4561101"/>
              <a:ext cx="756475" cy="60300"/>
            </a:xfrm>
            <a:custGeom>
              <a:avLst/>
              <a:gdLst/>
              <a:ahLst/>
              <a:cxnLst/>
              <a:rect l="0" t="0" r="0" b="0"/>
              <a:pathLst>
                <a:path w="30259" h="2412" extrusionOk="0">
                  <a:moveTo>
                    <a:pt x="30259" y="2412"/>
                  </a:moveTo>
                  <a:cubicBezTo>
                    <a:pt x="28962" y="2050"/>
                    <a:pt x="27525" y="642"/>
                    <a:pt x="22482" y="245"/>
                  </a:cubicBezTo>
                  <a:cubicBezTo>
                    <a:pt x="17438" y="-152"/>
                    <a:pt x="3747" y="62"/>
                    <a:pt x="0" y="26"/>
                  </a:cubicBezTo>
                </a:path>
              </a:pathLst>
            </a:custGeom>
            <a:noFill/>
            <a:ln w="9525" cap="flat" cmpd="sng">
              <a:solidFill>
                <a:schemeClr val="dk2"/>
              </a:solidFill>
              <a:prstDash val="solid"/>
              <a:round/>
              <a:headEnd type="none" w="lg" len="lg"/>
              <a:tailEnd type="none" w="lg" len="lg"/>
            </a:ln>
          </p:spPr>
        </p:sp>
        <p:sp>
          <p:nvSpPr>
            <p:cNvPr id="233" name="Shape 233"/>
            <p:cNvSpPr/>
            <p:nvPr/>
          </p:nvSpPr>
          <p:spPr>
            <a:xfrm>
              <a:off x="6782301" y="4765929"/>
              <a:ext cx="497196" cy="36362"/>
            </a:xfrm>
            <a:custGeom>
              <a:avLst/>
              <a:gdLst/>
              <a:ahLst/>
              <a:cxnLst/>
              <a:rect l="0" t="0" r="0" b="0"/>
              <a:pathLst>
                <a:path w="63317" h="6387" extrusionOk="0">
                  <a:moveTo>
                    <a:pt x="63317" y="0"/>
                  </a:moveTo>
                  <a:cubicBezTo>
                    <a:pt x="61039" y="911"/>
                    <a:pt x="60206" y="4405"/>
                    <a:pt x="49654" y="5470"/>
                  </a:cubicBezTo>
                  <a:cubicBezTo>
                    <a:pt x="39101" y="6534"/>
                    <a:pt x="8275" y="6234"/>
                    <a:pt x="0" y="6387"/>
                  </a:cubicBezTo>
                </a:path>
              </a:pathLst>
            </a:custGeom>
            <a:noFill/>
            <a:ln w="9525" cap="flat" cmpd="sng">
              <a:solidFill>
                <a:schemeClr val="dk2"/>
              </a:solidFill>
              <a:prstDash val="solid"/>
              <a:round/>
              <a:headEnd type="none" w="lg" len="lg"/>
              <a:tailEnd type="none" w="lg" len="lg"/>
            </a:ln>
          </p:spPr>
        </p:sp>
        <p:sp>
          <p:nvSpPr>
            <p:cNvPr id="234" name="Shape 234"/>
            <p:cNvSpPr/>
            <p:nvPr/>
          </p:nvSpPr>
          <p:spPr>
            <a:xfrm>
              <a:off x="6782819" y="4811663"/>
              <a:ext cx="591874" cy="93186"/>
            </a:xfrm>
            <a:custGeom>
              <a:avLst/>
              <a:gdLst/>
              <a:ahLst/>
              <a:cxnLst/>
              <a:rect l="0" t="0" r="0" b="0"/>
              <a:pathLst>
                <a:path w="75374" h="16368" extrusionOk="0">
                  <a:moveTo>
                    <a:pt x="75374" y="0"/>
                  </a:moveTo>
                  <a:cubicBezTo>
                    <a:pt x="72029" y="2283"/>
                    <a:pt x="67867" y="10972"/>
                    <a:pt x="55305" y="13700"/>
                  </a:cubicBezTo>
                  <a:cubicBezTo>
                    <a:pt x="42742" y="16428"/>
                    <a:pt x="9217" y="15923"/>
                    <a:pt x="0" y="16368"/>
                  </a:cubicBezTo>
                </a:path>
              </a:pathLst>
            </a:custGeom>
            <a:noFill/>
            <a:ln w="9525" cap="flat" cmpd="sng">
              <a:solidFill>
                <a:schemeClr val="dk2"/>
              </a:solidFill>
              <a:prstDash val="solid"/>
              <a:round/>
              <a:headEnd type="none" w="lg" len="lg"/>
              <a:tailEnd type="none" w="lg" len="lg"/>
            </a:ln>
          </p:spPr>
        </p:sp>
      </p:grpSp>
      <p:sp>
        <p:nvSpPr>
          <p:cNvPr id="235" name="Shape 235"/>
          <p:cNvSpPr/>
          <p:nvPr/>
        </p:nvSpPr>
        <p:spPr>
          <a:xfrm>
            <a:off x="8014525" y="1783764"/>
            <a:ext cx="402100" cy="236700"/>
          </a:xfrm>
          <a:custGeom>
            <a:avLst/>
            <a:gdLst/>
            <a:ahLst/>
            <a:cxnLst/>
            <a:rect l="0" t="0" r="0" b="0"/>
            <a:pathLst>
              <a:path w="16084" h="9468" extrusionOk="0">
                <a:moveTo>
                  <a:pt x="0" y="9468"/>
                </a:moveTo>
                <a:cubicBezTo>
                  <a:pt x="1344" y="8022"/>
                  <a:pt x="5388" y="2312"/>
                  <a:pt x="8069" y="792"/>
                </a:cubicBezTo>
                <a:cubicBezTo>
                  <a:pt x="10749" y="-728"/>
                  <a:pt x="14748" y="420"/>
                  <a:pt x="16084" y="346"/>
                </a:cubicBezTo>
              </a:path>
            </a:pathLst>
          </a:custGeom>
          <a:noFill/>
          <a:ln w="19050" cap="flat" cmpd="sng">
            <a:solidFill>
              <a:schemeClr val="dk2"/>
            </a:solidFill>
            <a:prstDash val="solid"/>
            <a:round/>
            <a:headEnd type="none" w="lg" len="lg"/>
            <a:tailEnd type="stealth" w="lg" len="lg"/>
          </a:ln>
        </p:spPr>
      </p:sp>
      <p:sp>
        <p:nvSpPr>
          <p:cNvPr id="236" name="Shape 236"/>
          <p:cNvSpPr txBox="1"/>
          <p:nvPr/>
        </p:nvSpPr>
        <p:spPr>
          <a:xfrm>
            <a:off x="6165700" y="2613987"/>
            <a:ext cx="2866200" cy="484500"/>
          </a:xfrm>
          <a:prstGeom prst="rect">
            <a:avLst/>
          </a:prstGeom>
          <a:noFill/>
          <a:ln>
            <a:noFill/>
          </a:ln>
        </p:spPr>
        <p:txBody>
          <a:bodyPr lIns="91425" tIns="91425" rIns="91425" bIns="91425" anchor="ctr" anchorCtr="0">
            <a:noAutofit/>
          </a:bodyPr>
          <a:lstStyle/>
          <a:p>
            <a:pPr lvl="0" rtl="0">
              <a:lnSpc>
                <a:spcPct val="120000"/>
              </a:lnSpc>
              <a:spcBef>
                <a:spcPts val="0"/>
              </a:spcBef>
              <a:buClr>
                <a:schemeClr val="dk1"/>
              </a:buClr>
              <a:buSzPct val="137500"/>
              <a:buFont typeface="Arial"/>
              <a:buNone/>
            </a:pPr>
            <a:r>
              <a:rPr lang="en" sz="800">
                <a:solidFill>
                  <a:srgbClr val="980000"/>
                </a:solidFill>
              </a:rPr>
              <a:t>Graph Based Macro Templates for Implementation</a:t>
            </a:r>
          </a:p>
          <a:p>
            <a:pPr marL="228600" lvl="0" indent="-165100" rtl="0">
              <a:lnSpc>
                <a:spcPct val="120000"/>
              </a:lnSpc>
              <a:spcBef>
                <a:spcPts val="0"/>
              </a:spcBef>
              <a:buClr>
                <a:schemeClr val="dk1"/>
              </a:buClr>
              <a:buSzPct val="100000"/>
              <a:buChar char="●"/>
            </a:pPr>
            <a:r>
              <a:rPr lang="en" sz="800">
                <a:solidFill>
                  <a:schemeClr val="dk1"/>
                </a:solidFill>
              </a:rPr>
              <a:t>Compose software elements by binding templates.</a:t>
            </a:r>
          </a:p>
          <a:p>
            <a:pPr marL="228600" lvl="0" indent="-165100" rtl="0">
              <a:lnSpc>
                <a:spcPct val="120000"/>
              </a:lnSpc>
              <a:spcBef>
                <a:spcPts val="0"/>
              </a:spcBef>
              <a:buClr>
                <a:schemeClr val="dk1"/>
              </a:buClr>
              <a:buSzPct val="100000"/>
              <a:buChar char="●"/>
            </a:pPr>
            <a:r>
              <a:rPr lang="en" sz="800">
                <a:solidFill>
                  <a:schemeClr val="dk1"/>
                </a:solidFill>
              </a:rPr>
              <a:t>Archive templates as tree fragments.</a:t>
            </a:r>
          </a:p>
        </p:txBody>
      </p:sp>
      <p:sp>
        <p:nvSpPr>
          <p:cNvPr id="237" name="Shape 237"/>
          <p:cNvSpPr txBox="1"/>
          <p:nvPr/>
        </p:nvSpPr>
        <p:spPr>
          <a:xfrm>
            <a:off x="6165700" y="3077850"/>
            <a:ext cx="2866200" cy="648600"/>
          </a:xfrm>
          <a:prstGeom prst="rect">
            <a:avLst/>
          </a:prstGeom>
          <a:noFill/>
          <a:ln>
            <a:noFill/>
          </a:ln>
        </p:spPr>
        <p:txBody>
          <a:bodyPr lIns="91425" tIns="91425" rIns="91425" bIns="91425" anchor="ctr" anchorCtr="0">
            <a:noAutofit/>
          </a:bodyPr>
          <a:lstStyle/>
          <a:p>
            <a:pPr lvl="0" rtl="0">
              <a:lnSpc>
                <a:spcPct val="120000"/>
              </a:lnSpc>
              <a:spcBef>
                <a:spcPts val="0"/>
              </a:spcBef>
              <a:buClr>
                <a:schemeClr val="dk1"/>
              </a:buClr>
              <a:buSzPct val="137500"/>
              <a:buFont typeface="Arial"/>
              <a:buNone/>
            </a:pPr>
            <a:r>
              <a:rPr lang="en" sz="800">
                <a:solidFill>
                  <a:srgbClr val="980000"/>
                </a:solidFill>
              </a:rPr>
              <a:t>Specification Based Verification</a:t>
            </a:r>
          </a:p>
          <a:p>
            <a:pPr marL="228600" lvl="0" indent="-165100" rtl="0">
              <a:lnSpc>
                <a:spcPct val="120000"/>
              </a:lnSpc>
              <a:spcBef>
                <a:spcPts val="0"/>
              </a:spcBef>
              <a:buClr>
                <a:schemeClr val="dk1"/>
              </a:buClr>
              <a:buSzPct val="100000"/>
              <a:buChar char="●"/>
            </a:pPr>
            <a:r>
              <a:rPr lang="en" sz="800">
                <a:solidFill>
                  <a:schemeClr val="dk1"/>
                </a:solidFill>
              </a:rPr>
              <a:t>Use formally validated components when available.</a:t>
            </a:r>
          </a:p>
          <a:p>
            <a:pPr marL="228600" lvl="0" indent="-165100" rtl="0">
              <a:lnSpc>
                <a:spcPct val="120000"/>
              </a:lnSpc>
              <a:spcBef>
                <a:spcPts val="0"/>
              </a:spcBef>
              <a:buClr>
                <a:schemeClr val="dk1"/>
              </a:buClr>
              <a:buSzPct val="100000"/>
              <a:buChar char="●"/>
            </a:pPr>
            <a:r>
              <a:rPr lang="en" sz="800">
                <a:solidFill>
                  <a:schemeClr val="dk1"/>
                </a:solidFill>
              </a:rPr>
              <a:t>Type-based checking.</a:t>
            </a:r>
          </a:p>
          <a:p>
            <a:pPr marL="228600" lvl="0" indent="-165100" rtl="0">
              <a:lnSpc>
                <a:spcPct val="120000"/>
              </a:lnSpc>
              <a:spcBef>
                <a:spcPts val="0"/>
              </a:spcBef>
              <a:buClr>
                <a:schemeClr val="dk1"/>
              </a:buClr>
              <a:buSzPct val="100000"/>
              <a:buChar char="●"/>
            </a:pPr>
            <a:r>
              <a:rPr lang="en" sz="800">
                <a:solidFill>
                  <a:schemeClr val="dk1"/>
                </a:solidFill>
              </a:rPr>
              <a:t>Property based testing in simulated environments.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Shape 408"/>
          <p:cNvSpPr txBox="1"/>
          <p:nvPr/>
        </p:nvSpPr>
        <p:spPr>
          <a:xfrm>
            <a:off x="317850" y="3974049"/>
            <a:ext cx="3438000" cy="11169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 sz="1800">
                <a:solidFill>
                  <a:srgbClr val="980000"/>
                </a:solidFill>
              </a:rPr>
              <a:t>Network topology model</a:t>
            </a:r>
          </a:p>
          <a:p>
            <a:pPr marL="114300" lvl="0" indent="0" rtl="0">
              <a:lnSpc>
                <a:spcPct val="115000"/>
              </a:lnSpc>
              <a:spcBef>
                <a:spcPts val="0"/>
              </a:spcBef>
              <a:buNone/>
            </a:pPr>
            <a:r>
              <a:rPr lang="en" sz="1800">
                <a:solidFill>
                  <a:schemeClr val="dk1"/>
                </a:solidFill>
              </a:rPr>
              <a:t>Along what paths are devices able to communicate?</a:t>
            </a:r>
          </a:p>
        </p:txBody>
      </p:sp>
      <p:sp>
        <p:nvSpPr>
          <p:cNvPr id="409" name="Shape 409"/>
          <p:cNvSpPr txBox="1">
            <a:spLocks noGrp="1"/>
          </p:cNvSpPr>
          <p:nvPr>
            <p:ph type="title" idx="4294967295"/>
          </p:nvPr>
        </p:nvSpPr>
        <p:spPr>
          <a:xfrm>
            <a:off x="311700" y="740800"/>
            <a:ext cx="2808000" cy="1007700"/>
          </a:xfrm>
          <a:prstGeom prst="rect">
            <a:avLst/>
          </a:prstGeom>
        </p:spPr>
        <p:txBody>
          <a:bodyPr lIns="91425" tIns="91425" rIns="91425" bIns="91425" anchor="t" anchorCtr="0">
            <a:noAutofit/>
          </a:bodyPr>
          <a:lstStyle/>
          <a:p>
            <a:pPr lvl="0" rtl="0">
              <a:spcBef>
                <a:spcPts val="0"/>
              </a:spcBef>
              <a:buNone/>
            </a:pPr>
            <a:r>
              <a:rPr lang="en"/>
              <a:t>Modeling the Ecosystem</a:t>
            </a:r>
          </a:p>
        </p:txBody>
      </p:sp>
      <p:sp>
        <p:nvSpPr>
          <p:cNvPr id="410" name="Shape 410"/>
          <p:cNvSpPr txBox="1">
            <a:spLocks noGrp="1"/>
          </p:cNvSpPr>
          <p:nvPr>
            <p:ph type="body" idx="4294967295"/>
          </p:nvPr>
        </p:nvSpPr>
        <p:spPr>
          <a:xfrm>
            <a:off x="227700" y="1815125"/>
            <a:ext cx="3618300" cy="1984500"/>
          </a:xfrm>
          <a:prstGeom prst="rect">
            <a:avLst/>
          </a:prstGeom>
        </p:spPr>
        <p:txBody>
          <a:bodyPr lIns="91425" tIns="91425" rIns="91425" bIns="91425" anchor="t" anchorCtr="0">
            <a:noAutofit/>
          </a:bodyPr>
          <a:lstStyle/>
          <a:p>
            <a:pPr marL="457200" lvl="0" indent="-317500" rtl="0">
              <a:spcBef>
                <a:spcPts val="0"/>
              </a:spcBef>
              <a:buClr>
                <a:srgbClr val="CCCCCC"/>
              </a:buClr>
              <a:buSzPct val="100000"/>
            </a:pPr>
            <a:r>
              <a:rPr lang="en" sz="1400">
                <a:solidFill>
                  <a:srgbClr val="CCCCCC"/>
                </a:solidFill>
              </a:rPr>
              <a:t>What is the ecosystem?</a:t>
            </a:r>
          </a:p>
          <a:p>
            <a:pPr marL="457200" lvl="0" indent="-317500" rtl="0">
              <a:spcBef>
                <a:spcPts val="0"/>
              </a:spcBef>
              <a:buClr>
                <a:srgbClr val="CCCCCC"/>
              </a:buClr>
              <a:buSzPct val="100000"/>
            </a:pPr>
            <a:r>
              <a:rPr lang="en" sz="1400">
                <a:solidFill>
                  <a:srgbClr val="CCCCCC"/>
                </a:solidFill>
              </a:rPr>
              <a:t>Why is the ecosystem important?</a:t>
            </a:r>
          </a:p>
          <a:p>
            <a:pPr marL="457200" lvl="0" indent="-317500" rtl="0">
              <a:spcBef>
                <a:spcPts val="0"/>
              </a:spcBef>
              <a:buSzPct val="100000"/>
            </a:pPr>
            <a:r>
              <a:rPr lang="en" sz="1400"/>
              <a:t>What have we done to model the ecosystem?</a:t>
            </a:r>
          </a:p>
          <a:p>
            <a:pPr marL="457200" lvl="0" indent="-317500" rtl="0">
              <a:spcBef>
                <a:spcPts val="0"/>
              </a:spcBef>
              <a:buClr>
                <a:srgbClr val="D9D9D9"/>
              </a:buClr>
              <a:buSzPct val="100000"/>
            </a:pPr>
            <a:r>
              <a:rPr lang="en" sz="1400">
                <a:solidFill>
                  <a:srgbClr val="D9D9D9"/>
                </a:solidFill>
              </a:rPr>
              <a:t>What next?</a:t>
            </a:r>
          </a:p>
          <a:p>
            <a:pPr lvl="0" rtl="0">
              <a:spcBef>
                <a:spcPts val="0"/>
              </a:spcBef>
              <a:buNone/>
            </a:pPr>
            <a:endParaRPr/>
          </a:p>
        </p:txBody>
      </p:sp>
      <p:pic>
        <p:nvPicPr>
          <p:cNvPr id="411" name="Shape 411" descr="network.png"/>
          <p:cNvPicPr preferRelativeResize="0"/>
          <p:nvPr/>
        </p:nvPicPr>
        <p:blipFill>
          <a:blip r:embed="rId3">
            <a:alphaModFix/>
          </a:blip>
          <a:stretch>
            <a:fillRect/>
          </a:stretch>
        </p:blipFill>
        <p:spPr>
          <a:xfrm>
            <a:off x="4879174" y="511174"/>
            <a:ext cx="3438000" cy="5533400"/>
          </a:xfrm>
          <a:prstGeom prst="rect">
            <a:avLst/>
          </a:prstGeom>
          <a:noFill/>
          <a:ln>
            <a:noFill/>
          </a:ln>
        </p:spPr>
      </p:pic>
      <p:sp>
        <p:nvSpPr>
          <p:cNvPr id="412" name="Shape 412"/>
          <p:cNvSpPr txBox="1"/>
          <p:nvPr/>
        </p:nvSpPr>
        <p:spPr>
          <a:xfrm>
            <a:off x="575000" y="6293775"/>
            <a:ext cx="8239800" cy="378000"/>
          </a:xfrm>
          <a:prstGeom prst="rect">
            <a:avLst/>
          </a:prstGeom>
          <a:solidFill>
            <a:srgbClr val="FFFF00"/>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None/>
            </a:pPr>
            <a:r>
              <a:rPr lang="en" sz="1600" b="1"/>
              <a:t>The network names hardware and their locations.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Shape 417"/>
          <p:cNvSpPr txBox="1">
            <a:spLocks noGrp="1"/>
          </p:cNvSpPr>
          <p:nvPr>
            <p:ph type="title"/>
          </p:nvPr>
        </p:nvSpPr>
        <p:spPr>
          <a:xfrm>
            <a:off x="3814675" y="116550"/>
            <a:ext cx="4947600" cy="763500"/>
          </a:xfrm>
          <a:prstGeom prst="rect">
            <a:avLst/>
          </a:prstGeom>
        </p:spPr>
        <p:txBody>
          <a:bodyPr lIns="91425" tIns="91425" rIns="91425" bIns="91425" anchor="t" anchorCtr="0">
            <a:noAutofit/>
          </a:bodyPr>
          <a:lstStyle/>
          <a:p>
            <a:pPr lvl="0" algn="ctr" rtl="0">
              <a:spcBef>
                <a:spcPts val="0"/>
              </a:spcBef>
              <a:buNone/>
            </a:pPr>
            <a:r>
              <a:rPr lang="en"/>
              <a:t>Application of System Specifications</a:t>
            </a:r>
          </a:p>
        </p:txBody>
      </p:sp>
      <p:sp>
        <p:nvSpPr>
          <p:cNvPr id="418" name="Shape 418"/>
          <p:cNvSpPr txBox="1">
            <a:spLocks noGrp="1"/>
          </p:cNvSpPr>
          <p:nvPr>
            <p:ph type="body" idx="1"/>
          </p:nvPr>
        </p:nvSpPr>
        <p:spPr>
          <a:xfrm>
            <a:off x="745562" y="4130973"/>
            <a:ext cx="3441600" cy="1442400"/>
          </a:xfrm>
          <a:prstGeom prst="rect">
            <a:avLst/>
          </a:prstGeom>
        </p:spPr>
        <p:txBody>
          <a:bodyPr lIns="91425" tIns="91425" rIns="91425" bIns="91425" anchor="t" anchorCtr="0">
            <a:noAutofit/>
          </a:bodyPr>
          <a:lstStyle/>
          <a:p>
            <a:pPr marL="457200" lvl="0" indent="-228600">
              <a:spcBef>
                <a:spcPts val="0"/>
              </a:spcBef>
            </a:pPr>
            <a:r>
              <a:rPr lang="en"/>
              <a:t>Formal methods</a:t>
            </a:r>
          </a:p>
          <a:p>
            <a:pPr marL="457200" lvl="0" indent="-228600">
              <a:spcBef>
                <a:spcPts val="0"/>
              </a:spcBef>
            </a:pPr>
            <a:r>
              <a:rPr lang="en"/>
              <a:t>Type systems (DSL)</a:t>
            </a:r>
          </a:p>
          <a:p>
            <a:pPr marL="457200" lvl="0" indent="-228600">
              <a:spcBef>
                <a:spcPts val="0"/>
              </a:spcBef>
            </a:pPr>
            <a:r>
              <a:rPr lang="en" b="1"/>
              <a:t>Correct by construction</a:t>
            </a:r>
          </a:p>
          <a:p>
            <a:pPr marL="457200" lvl="0" indent="-228600">
              <a:spcBef>
                <a:spcPts val="0"/>
              </a:spcBef>
            </a:pPr>
            <a:r>
              <a:rPr lang="en"/>
              <a:t>Property-based testing</a:t>
            </a:r>
          </a:p>
          <a:p>
            <a:pPr marL="457200" lvl="0" indent="-228600" rtl="0">
              <a:spcBef>
                <a:spcPts val="0"/>
              </a:spcBef>
            </a:pPr>
            <a:r>
              <a:rPr lang="en"/>
              <a:t>Observation and measurement</a:t>
            </a:r>
          </a:p>
          <a:p>
            <a:pPr lvl="0" rtl="0">
              <a:spcBef>
                <a:spcPts val="0"/>
              </a:spcBef>
              <a:buNone/>
            </a:pPr>
            <a:endParaRPr/>
          </a:p>
        </p:txBody>
      </p:sp>
      <p:pic>
        <p:nvPicPr>
          <p:cNvPr id="419" name="Shape 419"/>
          <p:cNvPicPr preferRelativeResize="0"/>
          <p:nvPr/>
        </p:nvPicPr>
        <p:blipFill>
          <a:blip r:embed="rId3">
            <a:alphaModFix/>
          </a:blip>
          <a:stretch>
            <a:fillRect/>
          </a:stretch>
        </p:blipFill>
        <p:spPr>
          <a:xfrm>
            <a:off x="4022211" y="1416125"/>
            <a:ext cx="3441501" cy="1673286"/>
          </a:xfrm>
          <a:prstGeom prst="rect">
            <a:avLst/>
          </a:prstGeom>
          <a:noFill/>
          <a:ln>
            <a:noFill/>
          </a:ln>
        </p:spPr>
      </p:pic>
      <p:pic>
        <p:nvPicPr>
          <p:cNvPr id="420" name="Shape 420"/>
          <p:cNvPicPr preferRelativeResize="0"/>
          <p:nvPr/>
        </p:nvPicPr>
        <p:blipFill>
          <a:blip r:embed="rId4">
            <a:alphaModFix/>
          </a:blip>
          <a:stretch>
            <a:fillRect/>
          </a:stretch>
        </p:blipFill>
        <p:spPr>
          <a:xfrm>
            <a:off x="4737250" y="3978569"/>
            <a:ext cx="3687823" cy="1859489"/>
          </a:xfrm>
          <a:prstGeom prst="rect">
            <a:avLst/>
          </a:prstGeom>
          <a:noFill/>
          <a:ln>
            <a:noFill/>
          </a:ln>
        </p:spPr>
      </p:pic>
      <p:sp>
        <p:nvSpPr>
          <p:cNvPr id="421" name="Shape 421"/>
          <p:cNvSpPr txBox="1"/>
          <p:nvPr/>
        </p:nvSpPr>
        <p:spPr>
          <a:xfrm>
            <a:off x="4350625" y="3089400"/>
            <a:ext cx="3113100" cy="565500"/>
          </a:xfrm>
          <a:prstGeom prst="rect">
            <a:avLst/>
          </a:prstGeom>
          <a:noFill/>
          <a:ln>
            <a:noFill/>
          </a:ln>
        </p:spPr>
        <p:txBody>
          <a:bodyPr lIns="91425" tIns="91425" rIns="91425" bIns="91425" anchor="t" anchorCtr="0">
            <a:noAutofit/>
          </a:bodyPr>
          <a:lstStyle/>
          <a:p>
            <a:pPr lvl="0">
              <a:spcBef>
                <a:spcPts val="0"/>
              </a:spcBef>
              <a:buNone/>
            </a:pPr>
            <a:r>
              <a:rPr lang="en"/>
              <a:t>Generate script to deploy software to specific devices</a:t>
            </a:r>
          </a:p>
        </p:txBody>
      </p:sp>
      <p:sp>
        <p:nvSpPr>
          <p:cNvPr id="422" name="Shape 422"/>
          <p:cNvSpPr txBox="1"/>
          <p:nvPr/>
        </p:nvSpPr>
        <p:spPr>
          <a:xfrm>
            <a:off x="5024600" y="5685650"/>
            <a:ext cx="3113100" cy="565500"/>
          </a:xfrm>
          <a:prstGeom prst="rect">
            <a:avLst/>
          </a:prstGeom>
          <a:noFill/>
          <a:ln>
            <a:noFill/>
          </a:ln>
        </p:spPr>
        <p:txBody>
          <a:bodyPr lIns="91425" tIns="91425" rIns="91425" bIns="91425" anchor="t" anchorCtr="0">
            <a:noAutofit/>
          </a:bodyPr>
          <a:lstStyle/>
          <a:p>
            <a:pPr lvl="0" rtl="0">
              <a:spcBef>
                <a:spcPts val="0"/>
              </a:spcBef>
              <a:buNone/>
            </a:pPr>
            <a:r>
              <a:rPr lang="en"/>
              <a:t>Construct logger configuration to record and monitor key metrics.</a:t>
            </a:r>
          </a:p>
        </p:txBody>
      </p:sp>
      <p:sp>
        <p:nvSpPr>
          <p:cNvPr id="423" name="Shape 423"/>
          <p:cNvSpPr txBox="1">
            <a:spLocks noGrp="1"/>
          </p:cNvSpPr>
          <p:nvPr>
            <p:ph type="title"/>
          </p:nvPr>
        </p:nvSpPr>
        <p:spPr>
          <a:xfrm>
            <a:off x="311700" y="740800"/>
            <a:ext cx="2808000" cy="1007700"/>
          </a:xfrm>
          <a:prstGeom prst="rect">
            <a:avLst/>
          </a:prstGeom>
        </p:spPr>
        <p:txBody>
          <a:bodyPr lIns="91425" tIns="91425" rIns="91425" bIns="91425" anchor="t" anchorCtr="0">
            <a:noAutofit/>
          </a:bodyPr>
          <a:lstStyle/>
          <a:p>
            <a:pPr lvl="0" rtl="0">
              <a:spcBef>
                <a:spcPts val="0"/>
              </a:spcBef>
              <a:buNone/>
            </a:pPr>
            <a:r>
              <a:rPr lang="en"/>
              <a:t>Modeling the Ecosystem</a:t>
            </a:r>
          </a:p>
        </p:txBody>
      </p:sp>
      <p:sp>
        <p:nvSpPr>
          <p:cNvPr id="424" name="Shape 424"/>
          <p:cNvSpPr txBox="1">
            <a:spLocks noGrp="1"/>
          </p:cNvSpPr>
          <p:nvPr>
            <p:ph type="body" idx="1"/>
          </p:nvPr>
        </p:nvSpPr>
        <p:spPr>
          <a:xfrm>
            <a:off x="227700" y="1815125"/>
            <a:ext cx="3618300" cy="1512300"/>
          </a:xfrm>
          <a:prstGeom prst="rect">
            <a:avLst/>
          </a:prstGeom>
        </p:spPr>
        <p:txBody>
          <a:bodyPr lIns="91425" tIns="91425" rIns="91425" bIns="91425" anchor="t" anchorCtr="0">
            <a:noAutofit/>
          </a:bodyPr>
          <a:lstStyle/>
          <a:p>
            <a:pPr marL="457200" lvl="0" indent="-317500" rtl="0">
              <a:spcBef>
                <a:spcPts val="0"/>
              </a:spcBef>
              <a:buClr>
                <a:srgbClr val="D9D9D9"/>
              </a:buClr>
              <a:buSzPct val="100000"/>
            </a:pPr>
            <a:r>
              <a:rPr lang="en" sz="1400">
                <a:solidFill>
                  <a:srgbClr val="D9D9D9"/>
                </a:solidFill>
              </a:rPr>
              <a:t>What is the ecosystem?</a:t>
            </a:r>
          </a:p>
          <a:p>
            <a:pPr marL="457200" lvl="0" indent="-317500" rtl="0">
              <a:spcBef>
                <a:spcPts val="0"/>
              </a:spcBef>
              <a:buClr>
                <a:srgbClr val="D9D9D9"/>
              </a:buClr>
              <a:buSzPct val="100000"/>
            </a:pPr>
            <a:r>
              <a:rPr lang="en" sz="1400">
                <a:solidFill>
                  <a:srgbClr val="D9D9D9"/>
                </a:solidFill>
              </a:rPr>
              <a:t>Why is the ecosystem important?</a:t>
            </a:r>
          </a:p>
          <a:p>
            <a:pPr marL="457200" lvl="0" indent="-317500" rtl="0">
              <a:spcBef>
                <a:spcPts val="0"/>
              </a:spcBef>
              <a:buClr>
                <a:srgbClr val="D9D9D9"/>
              </a:buClr>
              <a:buSzPct val="100000"/>
            </a:pPr>
            <a:r>
              <a:rPr lang="en" sz="1400">
                <a:solidFill>
                  <a:srgbClr val="D9D9D9"/>
                </a:solidFill>
              </a:rPr>
              <a:t>What have we done to model the ecosystem?</a:t>
            </a:r>
          </a:p>
          <a:p>
            <a:pPr marL="457200" lvl="0" indent="-317500" rtl="0">
              <a:spcBef>
                <a:spcPts val="0"/>
              </a:spcBef>
              <a:buSzPct val="100000"/>
            </a:pPr>
            <a:r>
              <a:rPr lang="en" sz="1400"/>
              <a:t>What next?</a:t>
            </a:r>
          </a:p>
          <a:p>
            <a:pPr lvl="0" rtl="0">
              <a:spcBef>
                <a:spcPts val="0"/>
              </a:spcBef>
              <a:buNone/>
            </a:pPr>
            <a:endParaRPr/>
          </a:p>
        </p:txBody>
      </p:sp>
      <p:sp>
        <p:nvSpPr>
          <p:cNvPr id="425" name="Shape 425"/>
          <p:cNvSpPr txBox="1"/>
          <p:nvPr/>
        </p:nvSpPr>
        <p:spPr>
          <a:xfrm>
            <a:off x="575000" y="6293775"/>
            <a:ext cx="8239800" cy="378000"/>
          </a:xfrm>
          <a:prstGeom prst="rect">
            <a:avLst/>
          </a:prstGeom>
          <a:solidFill>
            <a:srgbClr val="FFFF00"/>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None/>
            </a:pPr>
            <a:r>
              <a:rPr lang="en" sz="1600" b="1"/>
              <a:t>The ecosystem mega-model specifies behavior for the constructed system.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Shape 430"/>
          <p:cNvSpPr txBox="1"/>
          <p:nvPr/>
        </p:nvSpPr>
        <p:spPr>
          <a:xfrm>
            <a:off x="477745" y="508025"/>
            <a:ext cx="4592400" cy="657600"/>
          </a:xfrm>
          <a:prstGeom prst="rect">
            <a:avLst/>
          </a:prstGeom>
          <a:noFill/>
          <a:ln>
            <a:noFill/>
          </a:ln>
        </p:spPr>
        <p:txBody>
          <a:bodyPr lIns="91425" tIns="91425" rIns="91425" bIns="91425" anchor="t" anchorCtr="0">
            <a:noAutofit/>
          </a:bodyPr>
          <a:lstStyle/>
          <a:p>
            <a:pPr lvl="0" algn="l" rtl="0">
              <a:lnSpc>
                <a:spcPct val="120000"/>
              </a:lnSpc>
              <a:spcBef>
                <a:spcPts val="0"/>
              </a:spcBef>
              <a:buNone/>
            </a:pPr>
            <a:r>
              <a:rPr lang="en">
                <a:solidFill>
                  <a:srgbClr val="980000"/>
                </a:solidFill>
              </a:rPr>
              <a:t>Visualization and Perceptive Models</a:t>
            </a:r>
          </a:p>
          <a:p>
            <a:pPr lvl="0" rtl="0">
              <a:lnSpc>
                <a:spcPct val="120000"/>
              </a:lnSpc>
              <a:spcBef>
                <a:spcPts val="0"/>
              </a:spcBef>
              <a:buNone/>
            </a:pPr>
            <a:r>
              <a:rPr lang="en"/>
              <a:t>Graph based visualization —focus in context— .</a:t>
            </a:r>
          </a:p>
          <a:p>
            <a:pPr lvl="0" rtl="0">
              <a:lnSpc>
                <a:spcPct val="120000"/>
              </a:lnSpc>
              <a:spcBef>
                <a:spcPts val="0"/>
              </a:spcBef>
              <a:buNone/>
            </a:pPr>
            <a:endParaRPr>
              <a:solidFill>
                <a:srgbClr val="EFEFEF"/>
              </a:solidFill>
            </a:endParaRPr>
          </a:p>
        </p:txBody>
      </p:sp>
      <p:sp>
        <p:nvSpPr>
          <p:cNvPr id="431" name="Shape 431"/>
          <p:cNvSpPr txBox="1"/>
          <p:nvPr/>
        </p:nvSpPr>
        <p:spPr>
          <a:xfrm>
            <a:off x="477745" y="3190643"/>
            <a:ext cx="5594700" cy="1052700"/>
          </a:xfrm>
          <a:prstGeom prst="rect">
            <a:avLst/>
          </a:prstGeom>
          <a:noFill/>
          <a:ln>
            <a:noFill/>
          </a:ln>
        </p:spPr>
        <p:txBody>
          <a:bodyPr lIns="91425" tIns="91425" rIns="91425" bIns="91425" anchor="ctr" anchorCtr="0">
            <a:noAutofit/>
          </a:bodyPr>
          <a:lstStyle/>
          <a:p>
            <a:pPr lvl="0" rtl="0">
              <a:lnSpc>
                <a:spcPct val="120000"/>
              </a:lnSpc>
              <a:spcBef>
                <a:spcPts val="0"/>
              </a:spcBef>
              <a:buNone/>
            </a:pPr>
            <a:r>
              <a:rPr lang="en">
                <a:solidFill>
                  <a:srgbClr val="980000"/>
                </a:solidFill>
              </a:rPr>
              <a:t>Visualizations</a:t>
            </a:r>
          </a:p>
          <a:p>
            <a:pPr marL="228600" lvl="0" indent="-203200" rtl="0">
              <a:lnSpc>
                <a:spcPct val="120000"/>
              </a:lnSpc>
              <a:spcBef>
                <a:spcPts val="0"/>
              </a:spcBef>
              <a:buClr>
                <a:schemeClr val="dk1"/>
              </a:buClr>
              <a:buChar char="●"/>
            </a:pPr>
            <a:r>
              <a:rPr lang="en">
                <a:solidFill>
                  <a:schemeClr val="dk1"/>
                </a:solidFill>
              </a:rPr>
              <a:t>Type-system examination and editing.</a:t>
            </a:r>
          </a:p>
          <a:p>
            <a:pPr marL="228600" lvl="0" indent="-203200" rtl="0">
              <a:lnSpc>
                <a:spcPct val="120000"/>
              </a:lnSpc>
              <a:spcBef>
                <a:spcPts val="0"/>
              </a:spcBef>
              <a:buClr>
                <a:schemeClr val="dk1"/>
              </a:buClr>
              <a:buChar char="●"/>
            </a:pPr>
            <a:r>
              <a:rPr lang="en">
                <a:solidFill>
                  <a:schemeClr val="dk1"/>
                </a:solidFill>
              </a:rPr>
              <a:t>Impact analysis examination.</a:t>
            </a:r>
          </a:p>
          <a:p>
            <a:pPr marL="228600" lvl="0" indent="-203200" rtl="0">
              <a:lnSpc>
                <a:spcPct val="120000"/>
              </a:lnSpc>
              <a:spcBef>
                <a:spcPts val="0"/>
              </a:spcBef>
              <a:buClr>
                <a:schemeClr val="dk1"/>
              </a:buClr>
              <a:buChar char="●"/>
            </a:pPr>
            <a:r>
              <a:rPr lang="en">
                <a:solidFill>
                  <a:schemeClr val="dk1"/>
                </a:solidFill>
              </a:rPr>
              <a:t>Initiate mediation activities.</a:t>
            </a:r>
          </a:p>
        </p:txBody>
      </p:sp>
      <p:sp>
        <p:nvSpPr>
          <p:cNvPr id="432" name="Shape 432"/>
          <p:cNvSpPr txBox="1"/>
          <p:nvPr/>
        </p:nvSpPr>
        <p:spPr>
          <a:xfrm>
            <a:off x="477745" y="4298850"/>
            <a:ext cx="8199300" cy="1884600"/>
          </a:xfrm>
          <a:prstGeom prst="rect">
            <a:avLst/>
          </a:prstGeom>
          <a:noFill/>
          <a:ln>
            <a:noFill/>
          </a:ln>
        </p:spPr>
        <p:txBody>
          <a:bodyPr lIns="91425" tIns="91425" rIns="91425" bIns="91425" anchor="ctr" anchorCtr="0">
            <a:noAutofit/>
          </a:bodyPr>
          <a:lstStyle/>
          <a:p>
            <a:pPr lvl="0" rtl="0">
              <a:lnSpc>
                <a:spcPct val="120000"/>
              </a:lnSpc>
              <a:spcBef>
                <a:spcPts val="0"/>
              </a:spcBef>
              <a:buNone/>
            </a:pPr>
            <a:r>
              <a:rPr lang="en">
                <a:solidFill>
                  <a:srgbClr val="980000"/>
                </a:solidFill>
              </a:rPr>
              <a:t>Analysis of Models by Graph Traversal</a:t>
            </a:r>
          </a:p>
          <a:p>
            <a:pPr marL="228600" lvl="0" indent="-203200" rtl="0">
              <a:lnSpc>
                <a:spcPct val="120000"/>
              </a:lnSpc>
              <a:spcBef>
                <a:spcPts val="0"/>
              </a:spcBef>
              <a:buClr>
                <a:schemeClr val="dk1"/>
              </a:buClr>
              <a:buChar char="●"/>
            </a:pPr>
            <a:r>
              <a:rPr lang="en">
                <a:solidFill>
                  <a:schemeClr val="dk1"/>
                </a:solidFill>
              </a:rPr>
              <a:t>Source code contain more information than needed for analysis </a:t>
            </a:r>
            <a:br>
              <a:rPr lang="en">
                <a:solidFill>
                  <a:schemeClr val="dk1"/>
                </a:solidFill>
              </a:rPr>
            </a:br>
            <a:r>
              <a:rPr lang="en">
                <a:solidFill>
                  <a:schemeClr val="dk1"/>
                </a:solidFill>
              </a:rPr>
              <a:t>—models strip away the incidental complexity— . </a:t>
            </a:r>
          </a:p>
          <a:p>
            <a:pPr marL="228600" lvl="0" indent="-203200" rtl="0">
              <a:lnSpc>
                <a:spcPct val="120000"/>
              </a:lnSpc>
              <a:spcBef>
                <a:spcPts val="0"/>
              </a:spcBef>
              <a:buClr>
                <a:schemeClr val="dk1"/>
              </a:buClr>
              <a:buChar char="●"/>
            </a:pPr>
            <a:r>
              <a:rPr lang="en">
                <a:solidFill>
                  <a:schemeClr val="dk1"/>
                </a:solidFill>
              </a:rPr>
              <a:t>Source code lacks information for many types of analysis </a:t>
            </a:r>
            <a:br>
              <a:rPr lang="en">
                <a:solidFill>
                  <a:schemeClr val="dk1"/>
                </a:solidFill>
              </a:rPr>
            </a:br>
            <a:r>
              <a:rPr lang="en">
                <a:solidFill>
                  <a:schemeClr val="dk1"/>
                </a:solidFill>
              </a:rPr>
              <a:t>—integrating specification through annotations can help— </a:t>
            </a:r>
          </a:p>
          <a:p>
            <a:pPr marL="228600" lvl="0" indent="-203200" rtl="0">
              <a:lnSpc>
                <a:spcPct val="120000"/>
              </a:lnSpc>
              <a:spcBef>
                <a:spcPts val="0"/>
              </a:spcBef>
              <a:buClr>
                <a:schemeClr val="dk1"/>
              </a:buClr>
              <a:buChar char="●"/>
            </a:pPr>
            <a:r>
              <a:rPr lang="en">
                <a:solidFill>
                  <a:schemeClr val="dk1"/>
                </a:solidFill>
              </a:rPr>
              <a:t>Conveniently retain inter-model relationships </a:t>
            </a:r>
            <a:br>
              <a:rPr lang="en">
                <a:solidFill>
                  <a:schemeClr val="dk1"/>
                </a:solidFill>
              </a:rPr>
            </a:br>
            <a:r>
              <a:rPr lang="en">
                <a:solidFill>
                  <a:schemeClr val="dk1"/>
                </a:solidFill>
              </a:rPr>
              <a:t>—Identify conflicts by examining cross cuts—.</a:t>
            </a:r>
          </a:p>
        </p:txBody>
      </p:sp>
      <p:grpSp>
        <p:nvGrpSpPr>
          <p:cNvPr id="433" name="Shape 433"/>
          <p:cNvGrpSpPr/>
          <p:nvPr/>
        </p:nvGrpSpPr>
        <p:grpSpPr>
          <a:xfrm>
            <a:off x="5070160" y="662687"/>
            <a:ext cx="3864612" cy="1902514"/>
            <a:chOff x="6635702" y="4244175"/>
            <a:chExt cx="2339495" cy="798336"/>
          </a:xfrm>
        </p:grpSpPr>
        <p:sp>
          <p:nvSpPr>
            <p:cNvPr id="434" name="Shape 434"/>
            <p:cNvSpPr/>
            <p:nvPr/>
          </p:nvSpPr>
          <p:spPr>
            <a:xfrm>
              <a:off x="7137999" y="4244175"/>
              <a:ext cx="1296324" cy="798336"/>
            </a:xfrm>
            <a:prstGeom prst="cloud">
              <a:avLst/>
            </a:prstGeom>
            <a:solidFill>
              <a:srgbClr val="B7B7B7"/>
            </a:solidFill>
            <a:ln w="152400" cap="flat" cmpd="sng">
              <a:solidFill>
                <a:srgbClr val="CCCCCC"/>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5" name="Shape 435"/>
            <p:cNvSpPr/>
            <p:nvPr/>
          </p:nvSpPr>
          <p:spPr>
            <a:xfrm>
              <a:off x="6635702" y="4458868"/>
              <a:ext cx="67500" cy="1020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6" name="Shape 436"/>
            <p:cNvSpPr/>
            <p:nvPr/>
          </p:nvSpPr>
          <p:spPr>
            <a:xfrm>
              <a:off x="6692416" y="4630674"/>
              <a:ext cx="67500" cy="1020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7" name="Shape 437"/>
            <p:cNvSpPr/>
            <p:nvPr/>
          </p:nvSpPr>
          <p:spPr>
            <a:xfrm>
              <a:off x="6749131" y="4802480"/>
              <a:ext cx="67500" cy="1020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438" name="Shape 438"/>
            <p:cNvCxnSpPr/>
            <p:nvPr/>
          </p:nvCxnSpPr>
          <p:spPr>
            <a:xfrm>
              <a:off x="8833672" y="4462907"/>
              <a:ext cx="141300" cy="339600"/>
            </a:xfrm>
            <a:prstGeom prst="straightConnector1">
              <a:avLst/>
            </a:prstGeom>
            <a:noFill/>
            <a:ln w="9525" cap="flat" cmpd="sng">
              <a:solidFill>
                <a:schemeClr val="dk2"/>
              </a:solidFill>
              <a:prstDash val="solid"/>
              <a:round/>
              <a:headEnd type="none" w="lg" len="lg"/>
              <a:tailEnd type="none" w="lg" len="lg"/>
            </a:ln>
          </p:spPr>
        </p:cxnSp>
        <p:cxnSp>
          <p:nvCxnSpPr>
            <p:cNvPr id="439" name="Shape 439"/>
            <p:cNvCxnSpPr/>
            <p:nvPr/>
          </p:nvCxnSpPr>
          <p:spPr>
            <a:xfrm rot="10800000" flipH="1">
              <a:off x="8907697" y="4802458"/>
              <a:ext cx="67500" cy="100800"/>
            </a:xfrm>
            <a:prstGeom prst="straightConnector1">
              <a:avLst/>
            </a:prstGeom>
            <a:noFill/>
            <a:ln w="9525" cap="flat" cmpd="sng">
              <a:solidFill>
                <a:schemeClr val="dk2"/>
              </a:solidFill>
              <a:prstDash val="solid"/>
              <a:round/>
              <a:headEnd type="none" w="lg" len="lg"/>
              <a:tailEnd type="none" w="lg" len="lg"/>
            </a:ln>
          </p:spPr>
        </p:cxnSp>
        <p:cxnSp>
          <p:nvCxnSpPr>
            <p:cNvPr id="440" name="Shape 440"/>
            <p:cNvCxnSpPr/>
            <p:nvPr/>
          </p:nvCxnSpPr>
          <p:spPr>
            <a:xfrm>
              <a:off x="8740753" y="4571644"/>
              <a:ext cx="67800" cy="143400"/>
            </a:xfrm>
            <a:prstGeom prst="straightConnector1">
              <a:avLst/>
            </a:prstGeom>
            <a:noFill/>
            <a:ln w="9525" cap="flat" cmpd="sng">
              <a:solidFill>
                <a:schemeClr val="dk2"/>
              </a:solidFill>
              <a:prstDash val="solid"/>
              <a:round/>
              <a:headEnd type="none" w="lg" len="lg"/>
              <a:tailEnd type="none" w="lg" len="lg"/>
            </a:ln>
          </p:spPr>
        </p:cxnSp>
        <p:cxnSp>
          <p:nvCxnSpPr>
            <p:cNvPr id="441" name="Shape 441"/>
            <p:cNvCxnSpPr/>
            <p:nvPr/>
          </p:nvCxnSpPr>
          <p:spPr>
            <a:xfrm rot="10800000" flipH="1">
              <a:off x="8672154" y="4571553"/>
              <a:ext cx="68700" cy="101700"/>
            </a:xfrm>
            <a:prstGeom prst="straightConnector1">
              <a:avLst/>
            </a:prstGeom>
            <a:noFill/>
            <a:ln w="9525" cap="flat" cmpd="sng">
              <a:solidFill>
                <a:schemeClr val="dk2"/>
              </a:solidFill>
              <a:prstDash val="solid"/>
              <a:round/>
              <a:headEnd type="none" w="lg" len="lg"/>
              <a:tailEnd type="none" w="lg" len="lg"/>
            </a:ln>
          </p:spPr>
        </p:cxnSp>
        <p:cxnSp>
          <p:nvCxnSpPr>
            <p:cNvPr id="442" name="Shape 442"/>
            <p:cNvCxnSpPr/>
            <p:nvPr/>
          </p:nvCxnSpPr>
          <p:spPr>
            <a:xfrm>
              <a:off x="8671824" y="4672416"/>
              <a:ext cx="27000" cy="46200"/>
            </a:xfrm>
            <a:prstGeom prst="straightConnector1">
              <a:avLst/>
            </a:prstGeom>
            <a:noFill/>
            <a:ln w="9525" cap="flat" cmpd="sng">
              <a:solidFill>
                <a:schemeClr val="dk2"/>
              </a:solidFill>
              <a:prstDash val="solid"/>
              <a:round/>
              <a:headEnd type="none" w="lg" len="lg"/>
              <a:tailEnd type="none" w="lg" len="lg"/>
            </a:ln>
          </p:spPr>
        </p:cxnSp>
        <p:sp>
          <p:nvSpPr>
            <p:cNvPr id="443" name="Shape 443"/>
            <p:cNvSpPr/>
            <p:nvPr/>
          </p:nvSpPr>
          <p:spPr>
            <a:xfrm>
              <a:off x="7521725" y="4677175"/>
              <a:ext cx="1385975" cy="228325"/>
            </a:xfrm>
            <a:custGeom>
              <a:avLst/>
              <a:gdLst/>
              <a:ahLst/>
              <a:cxnLst/>
              <a:rect l="0" t="0" r="0" b="0"/>
              <a:pathLst>
                <a:path w="55439" h="9133" extrusionOk="0">
                  <a:moveTo>
                    <a:pt x="55439" y="9043"/>
                  </a:moveTo>
                  <a:cubicBezTo>
                    <a:pt x="50187" y="8991"/>
                    <a:pt x="31790" y="9431"/>
                    <a:pt x="23931" y="8732"/>
                  </a:cubicBezTo>
                  <a:cubicBezTo>
                    <a:pt x="16071" y="8032"/>
                    <a:pt x="12272" y="6302"/>
                    <a:pt x="8284" y="4847"/>
                  </a:cubicBezTo>
                  <a:cubicBezTo>
                    <a:pt x="4295" y="3391"/>
                    <a:pt x="1380" y="807"/>
                    <a:pt x="0" y="0"/>
                  </a:cubicBezTo>
                </a:path>
              </a:pathLst>
            </a:custGeom>
            <a:noFill/>
            <a:ln w="9525" cap="flat" cmpd="sng">
              <a:solidFill>
                <a:schemeClr val="dk2"/>
              </a:solidFill>
              <a:prstDash val="solid"/>
              <a:round/>
              <a:headEnd type="none" w="lg" len="lg"/>
              <a:tailEnd type="none" w="lg" len="lg"/>
            </a:ln>
          </p:spPr>
        </p:sp>
        <p:sp>
          <p:nvSpPr>
            <p:cNvPr id="444" name="Shape 444"/>
            <p:cNvSpPr/>
            <p:nvPr/>
          </p:nvSpPr>
          <p:spPr>
            <a:xfrm>
              <a:off x="7607775" y="4605475"/>
              <a:ext cx="1366900" cy="198525"/>
            </a:xfrm>
            <a:custGeom>
              <a:avLst/>
              <a:gdLst/>
              <a:ahLst/>
              <a:cxnLst/>
              <a:rect l="0" t="0" r="0" b="0"/>
              <a:pathLst>
                <a:path w="54676" h="7941" extrusionOk="0">
                  <a:moveTo>
                    <a:pt x="54676" y="7871"/>
                  </a:moveTo>
                  <a:cubicBezTo>
                    <a:pt x="49299" y="7832"/>
                    <a:pt x="30080" y="8169"/>
                    <a:pt x="22418" y="7638"/>
                  </a:cubicBezTo>
                  <a:cubicBezTo>
                    <a:pt x="14755" y="7107"/>
                    <a:pt x="12436" y="5958"/>
                    <a:pt x="8700" y="4685"/>
                  </a:cubicBezTo>
                  <a:cubicBezTo>
                    <a:pt x="4963" y="3412"/>
                    <a:pt x="1450" y="780"/>
                    <a:pt x="0" y="0"/>
                  </a:cubicBezTo>
                </a:path>
              </a:pathLst>
            </a:custGeom>
            <a:noFill/>
            <a:ln w="9525" cap="flat" cmpd="sng">
              <a:solidFill>
                <a:schemeClr val="dk2"/>
              </a:solidFill>
              <a:prstDash val="solid"/>
              <a:round/>
              <a:headEnd type="none" w="lg" len="lg"/>
              <a:tailEnd type="none" w="lg" len="lg"/>
            </a:ln>
          </p:spPr>
        </p:sp>
        <p:sp>
          <p:nvSpPr>
            <p:cNvPr id="445" name="Shape 445"/>
            <p:cNvSpPr/>
            <p:nvPr/>
          </p:nvSpPr>
          <p:spPr>
            <a:xfrm>
              <a:off x="7857559" y="4462303"/>
              <a:ext cx="975115" cy="270319"/>
            </a:xfrm>
            <a:custGeom>
              <a:avLst/>
              <a:gdLst/>
              <a:ahLst/>
              <a:cxnLst/>
              <a:rect l="0" t="0" r="0" b="0"/>
              <a:pathLst>
                <a:path w="124179" h="47487" extrusionOk="0">
                  <a:moveTo>
                    <a:pt x="124179" y="0"/>
                  </a:moveTo>
                  <a:cubicBezTo>
                    <a:pt x="111384" y="1137"/>
                    <a:pt x="68106" y="-1090"/>
                    <a:pt x="47410" y="6824"/>
                  </a:cubicBezTo>
                  <a:cubicBezTo>
                    <a:pt x="26713" y="14738"/>
                    <a:pt x="7901" y="40709"/>
                    <a:pt x="0" y="47487"/>
                  </a:cubicBezTo>
                </a:path>
              </a:pathLst>
            </a:custGeom>
            <a:noFill/>
            <a:ln w="9525" cap="flat" cmpd="sng">
              <a:solidFill>
                <a:schemeClr val="dk2"/>
              </a:solidFill>
              <a:prstDash val="solid"/>
              <a:round/>
              <a:headEnd type="none" w="lg" len="lg"/>
              <a:tailEnd type="none" w="lg" len="lg"/>
            </a:ln>
          </p:spPr>
        </p:sp>
        <p:sp>
          <p:nvSpPr>
            <p:cNvPr id="446" name="Shape 446"/>
            <p:cNvSpPr/>
            <p:nvPr/>
          </p:nvSpPr>
          <p:spPr>
            <a:xfrm>
              <a:off x="8015512" y="4572555"/>
              <a:ext cx="725060" cy="204411"/>
            </a:xfrm>
            <a:custGeom>
              <a:avLst/>
              <a:gdLst/>
              <a:ahLst/>
              <a:cxnLst/>
              <a:rect l="0" t="0" r="0" b="0"/>
              <a:pathLst>
                <a:path w="92335" h="35909" extrusionOk="0">
                  <a:moveTo>
                    <a:pt x="92335" y="0"/>
                  </a:moveTo>
                  <a:cubicBezTo>
                    <a:pt x="82746" y="1094"/>
                    <a:pt x="50191" y="581"/>
                    <a:pt x="34802" y="6566"/>
                  </a:cubicBezTo>
                  <a:cubicBezTo>
                    <a:pt x="19412" y="12550"/>
                    <a:pt x="5800" y="31018"/>
                    <a:pt x="0" y="35909"/>
                  </a:cubicBezTo>
                </a:path>
              </a:pathLst>
            </a:custGeom>
            <a:noFill/>
            <a:ln w="9525" cap="flat" cmpd="sng">
              <a:solidFill>
                <a:schemeClr val="dk2"/>
              </a:solidFill>
              <a:prstDash val="solid"/>
              <a:round/>
              <a:headEnd type="none" w="lg" len="lg"/>
              <a:tailEnd type="none" w="lg" len="lg"/>
            </a:ln>
          </p:spPr>
        </p:sp>
        <p:sp>
          <p:nvSpPr>
            <p:cNvPr id="447" name="Shape 447"/>
            <p:cNvSpPr/>
            <p:nvPr/>
          </p:nvSpPr>
          <p:spPr>
            <a:xfrm>
              <a:off x="8202786" y="4647428"/>
              <a:ext cx="469367" cy="28268"/>
            </a:xfrm>
            <a:custGeom>
              <a:avLst/>
              <a:gdLst/>
              <a:ahLst/>
              <a:cxnLst/>
              <a:rect l="0" t="0" r="0" b="0"/>
              <a:pathLst>
                <a:path w="59773" h="4966" extrusionOk="0">
                  <a:moveTo>
                    <a:pt x="59773" y="4470"/>
                  </a:moveTo>
                  <a:cubicBezTo>
                    <a:pt x="53967" y="4504"/>
                    <a:pt x="34904" y="5420"/>
                    <a:pt x="24942" y="4675"/>
                  </a:cubicBezTo>
                  <a:cubicBezTo>
                    <a:pt x="14979" y="3930"/>
                    <a:pt x="4157" y="779"/>
                    <a:pt x="0" y="0"/>
                  </a:cubicBezTo>
                </a:path>
              </a:pathLst>
            </a:custGeom>
            <a:noFill/>
            <a:ln w="9525" cap="flat" cmpd="sng">
              <a:solidFill>
                <a:schemeClr val="dk2"/>
              </a:solidFill>
              <a:prstDash val="solid"/>
              <a:round/>
              <a:headEnd type="none" w="lg" len="lg"/>
              <a:tailEnd type="none" w="lg" len="lg"/>
            </a:ln>
          </p:spPr>
        </p:sp>
        <p:sp>
          <p:nvSpPr>
            <p:cNvPr id="448" name="Shape 448"/>
            <p:cNvSpPr/>
            <p:nvPr/>
          </p:nvSpPr>
          <p:spPr>
            <a:xfrm>
              <a:off x="8117343" y="4703143"/>
              <a:ext cx="691216" cy="23561"/>
            </a:xfrm>
            <a:custGeom>
              <a:avLst/>
              <a:gdLst/>
              <a:ahLst/>
              <a:cxnLst/>
              <a:rect l="0" t="0" r="0" b="0"/>
              <a:pathLst>
                <a:path w="88025" h="4139" extrusionOk="0">
                  <a:moveTo>
                    <a:pt x="88025" y="2054"/>
                  </a:moveTo>
                  <a:cubicBezTo>
                    <a:pt x="76652" y="2395"/>
                    <a:pt x="34457" y="4443"/>
                    <a:pt x="19787" y="4101"/>
                  </a:cubicBezTo>
                  <a:cubicBezTo>
                    <a:pt x="5116" y="3758"/>
                    <a:pt x="3297" y="683"/>
                    <a:pt x="0" y="0"/>
                  </a:cubicBezTo>
                </a:path>
              </a:pathLst>
            </a:custGeom>
            <a:noFill/>
            <a:ln w="9525" cap="flat" cmpd="sng">
              <a:solidFill>
                <a:schemeClr val="dk2"/>
              </a:solidFill>
              <a:prstDash val="solid"/>
              <a:round/>
              <a:headEnd type="none" w="lg" len="lg"/>
              <a:tailEnd type="none" w="lg" len="lg"/>
            </a:ln>
          </p:spPr>
        </p:sp>
        <p:sp>
          <p:nvSpPr>
            <p:cNvPr id="449" name="Shape 449"/>
            <p:cNvSpPr/>
            <p:nvPr/>
          </p:nvSpPr>
          <p:spPr>
            <a:xfrm>
              <a:off x="7354625" y="4461229"/>
              <a:ext cx="702550" cy="234025"/>
            </a:xfrm>
            <a:custGeom>
              <a:avLst/>
              <a:gdLst/>
              <a:ahLst/>
              <a:cxnLst/>
              <a:rect l="0" t="0" r="0" b="0"/>
              <a:pathLst>
                <a:path w="28102" h="9361" extrusionOk="0">
                  <a:moveTo>
                    <a:pt x="28102" y="4941"/>
                  </a:moveTo>
                  <a:cubicBezTo>
                    <a:pt x="26465" y="4229"/>
                    <a:pt x="21344" y="1339"/>
                    <a:pt x="18285" y="670"/>
                  </a:cubicBezTo>
                  <a:cubicBezTo>
                    <a:pt x="15225" y="0"/>
                    <a:pt x="12791" y="-523"/>
                    <a:pt x="9744" y="925"/>
                  </a:cubicBezTo>
                  <a:cubicBezTo>
                    <a:pt x="6696" y="2373"/>
                    <a:pt x="1624" y="7955"/>
                    <a:pt x="0" y="9361"/>
                  </a:cubicBezTo>
                </a:path>
              </a:pathLst>
            </a:custGeom>
            <a:noFill/>
            <a:ln w="9525" cap="flat" cmpd="sng">
              <a:solidFill>
                <a:schemeClr val="dk2"/>
              </a:solidFill>
              <a:prstDash val="solid"/>
              <a:round/>
              <a:headEnd type="none" w="lg" len="lg"/>
              <a:tailEnd type="none" w="lg" len="lg"/>
            </a:ln>
          </p:spPr>
        </p:sp>
        <p:sp>
          <p:nvSpPr>
            <p:cNvPr id="450" name="Shape 450"/>
            <p:cNvSpPr/>
            <p:nvPr/>
          </p:nvSpPr>
          <p:spPr>
            <a:xfrm>
              <a:off x="7449825" y="4560375"/>
              <a:ext cx="527675" cy="180200"/>
            </a:xfrm>
            <a:custGeom>
              <a:avLst/>
              <a:gdLst/>
              <a:ahLst/>
              <a:cxnLst/>
              <a:rect l="0" t="0" r="0" b="0"/>
              <a:pathLst>
                <a:path w="21107" h="7208" extrusionOk="0">
                  <a:moveTo>
                    <a:pt x="21107" y="3270"/>
                  </a:moveTo>
                  <a:cubicBezTo>
                    <a:pt x="19747" y="2760"/>
                    <a:pt x="15242" y="581"/>
                    <a:pt x="12948" y="210"/>
                  </a:cubicBezTo>
                  <a:cubicBezTo>
                    <a:pt x="10653" y="-161"/>
                    <a:pt x="9496" y="-127"/>
                    <a:pt x="7338" y="1039"/>
                  </a:cubicBezTo>
                  <a:cubicBezTo>
                    <a:pt x="5180" y="2205"/>
                    <a:pt x="1223" y="6179"/>
                    <a:pt x="0" y="7208"/>
                  </a:cubicBezTo>
                </a:path>
              </a:pathLst>
            </a:custGeom>
            <a:noFill/>
            <a:ln w="9525" cap="flat" cmpd="sng">
              <a:solidFill>
                <a:schemeClr val="dk2"/>
              </a:solidFill>
              <a:prstDash val="solid"/>
              <a:round/>
              <a:headEnd type="none" w="lg" len="lg"/>
              <a:tailEnd type="none" w="lg" len="lg"/>
            </a:ln>
          </p:spPr>
        </p:sp>
        <p:sp>
          <p:nvSpPr>
            <p:cNvPr id="451" name="Shape 451"/>
            <p:cNvSpPr/>
            <p:nvPr/>
          </p:nvSpPr>
          <p:spPr>
            <a:xfrm>
              <a:off x="6727262" y="4626983"/>
              <a:ext cx="1020322" cy="198554"/>
            </a:xfrm>
            <a:custGeom>
              <a:avLst/>
              <a:gdLst/>
              <a:ahLst/>
              <a:cxnLst/>
              <a:rect l="0" t="0" r="0" b="0"/>
              <a:pathLst>
                <a:path w="129936" h="34880" extrusionOk="0">
                  <a:moveTo>
                    <a:pt x="129936" y="31467"/>
                  </a:moveTo>
                  <a:cubicBezTo>
                    <a:pt x="128373" y="32035"/>
                    <a:pt x="124199" y="34935"/>
                    <a:pt x="120560" y="34879"/>
                  </a:cubicBezTo>
                  <a:cubicBezTo>
                    <a:pt x="116920" y="34822"/>
                    <a:pt x="115412" y="35220"/>
                    <a:pt x="108097" y="31126"/>
                  </a:cubicBezTo>
                  <a:cubicBezTo>
                    <a:pt x="100781" y="27031"/>
                    <a:pt x="86511" y="15374"/>
                    <a:pt x="76667" y="10313"/>
                  </a:cubicBezTo>
                  <a:cubicBezTo>
                    <a:pt x="66822" y="5251"/>
                    <a:pt x="61808" y="2379"/>
                    <a:pt x="49031" y="759"/>
                  </a:cubicBezTo>
                  <a:cubicBezTo>
                    <a:pt x="36253" y="-861"/>
                    <a:pt x="8171" y="620"/>
                    <a:pt x="0" y="593"/>
                  </a:cubicBezTo>
                </a:path>
              </a:pathLst>
            </a:custGeom>
            <a:noFill/>
            <a:ln w="9525" cap="flat" cmpd="sng">
              <a:solidFill>
                <a:schemeClr val="dk2"/>
              </a:solidFill>
              <a:prstDash val="solid"/>
              <a:round/>
              <a:headEnd type="none" w="lg" len="lg"/>
              <a:tailEnd type="none" w="lg" len="lg"/>
            </a:ln>
          </p:spPr>
        </p:sp>
        <p:sp>
          <p:nvSpPr>
            <p:cNvPr id="452" name="Shape 452"/>
            <p:cNvSpPr/>
            <p:nvPr/>
          </p:nvSpPr>
          <p:spPr>
            <a:xfrm>
              <a:off x="6727262" y="4723689"/>
              <a:ext cx="1193375" cy="210115"/>
            </a:xfrm>
            <a:custGeom>
              <a:avLst/>
              <a:gdLst/>
              <a:ahLst/>
              <a:cxnLst/>
              <a:rect l="0" t="0" r="0" b="0"/>
              <a:pathLst>
                <a:path w="151974" h="36911" extrusionOk="0">
                  <a:moveTo>
                    <a:pt x="151974" y="24727"/>
                  </a:moveTo>
                  <a:cubicBezTo>
                    <a:pt x="149267" y="26317"/>
                    <a:pt x="142765" y="32565"/>
                    <a:pt x="135737" y="34270"/>
                  </a:cubicBezTo>
                  <a:cubicBezTo>
                    <a:pt x="128709" y="35974"/>
                    <a:pt x="119786" y="38875"/>
                    <a:pt x="109806" y="34952"/>
                  </a:cubicBezTo>
                  <a:cubicBezTo>
                    <a:pt x="99825" y="31028"/>
                    <a:pt x="85668" y="16471"/>
                    <a:pt x="75855" y="10728"/>
                  </a:cubicBezTo>
                  <a:cubicBezTo>
                    <a:pt x="66042" y="4984"/>
                    <a:pt x="63570" y="2009"/>
                    <a:pt x="50928" y="492"/>
                  </a:cubicBezTo>
                  <a:cubicBezTo>
                    <a:pt x="38285" y="-1025"/>
                    <a:pt x="8488" y="1433"/>
                    <a:pt x="0" y="1622"/>
                  </a:cubicBezTo>
                </a:path>
              </a:pathLst>
            </a:custGeom>
            <a:noFill/>
            <a:ln w="9525" cap="flat" cmpd="sng">
              <a:solidFill>
                <a:schemeClr val="dk2"/>
              </a:solidFill>
              <a:prstDash val="solid"/>
              <a:round/>
              <a:headEnd type="none" w="lg" len="lg"/>
              <a:tailEnd type="none" w="lg" len="lg"/>
            </a:ln>
          </p:spPr>
        </p:sp>
        <p:sp>
          <p:nvSpPr>
            <p:cNvPr id="453" name="Shape 453"/>
            <p:cNvSpPr/>
            <p:nvPr/>
          </p:nvSpPr>
          <p:spPr>
            <a:xfrm>
              <a:off x="6670175" y="4453626"/>
              <a:ext cx="843575" cy="91275"/>
            </a:xfrm>
            <a:custGeom>
              <a:avLst/>
              <a:gdLst/>
              <a:ahLst/>
              <a:cxnLst/>
              <a:rect l="0" t="0" r="0" b="0"/>
              <a:pathLst>
                <a:path w="33743" h="3651" extrusionOk="0">
                  <a:moveTo>
                    <a:pt x="33743" y="3651"/>
                  </a:moveTo>
                  <a:cubicBezTo>
                    <a:pt x="32116" y="3087"/>
                    <a:pt x="29605" y="844"/>
                    <a:pt x="23982" y="270"/>
                  </a:cubicBezTo>
                  <a:cubicBezTo>
                    <a:pt x="18358" y="-304"/>
                    <a:pt x="3997" y="217"/>
                    <a:pt x="0" y="207"/>
                  </a:cubicBezTo>
                </a:path>
              </a:pathLst>
            </a:custGeom>
            <a:noFill/>
            <a:ln w="9525" cap="flat" cmpd="sng">
              <a:solidFill>
                <a:schemeClr val="dk2"/>
              </a:solidFill>
              <a:prstDash val="solid"/>
              <a:round/>
              <a:headEnd type="none" w="lg" len="lg"/>
              <a:tailEnd type="none" w="lg" len="lg"/>
            </a:ln>
          </p:spPr>
        </p:sp>
        <p:sp>
          <p:nvSpPr>
            <p:cNvPr id="454" name="Shape 454"/>
            <p:cNvSpPr/>
            <p:nvPr/>
          </p:nvSpPr>
          <p:spPr>
            <a:xfrm>
              <a:off x="6669650" y="4561101"/>
              <a:ext cx="756475" cy="60300"/>
            </a:xfrm>
            <a:custGeom>
              <a:avLst/>
              <a:gdLst/>
              <a:ahLst/>
              <a:cxnLst/>
              <a:rect l="0" t="0" r="0" b="0"/>
              <a:pathLst>
                <a:path w="30259" h="2412" extrusionOk="0">
                  <a:moveTo>
                    <a:pt x="30259" y="2412"/>
                  </a:moveTo>
                  <a:cubicBezTo>
                    <a:pt x="28962" y="2050"/>
                    <a:pt x="27525" y="642"/>
                    <a:pt x="22482" y="245"/>
                  </a:cubicBezTo>
                  <a:cubicBezTo>
                    <a:pt x="17438" y="-152"/>
                    <a:pt x="3747" y="62"/>
                    <a:pt x="0" y="26"/>
                  </a:cubicBezTo>
                </a:path>
              </a:pathLst>
            </a:custGeom>
            <a:noFill/>
            <a:ln w="9525" cap="flat" cmpd="sng">
              <a:solidFill>
                <a:schemeClr val="dk2"/>
              </a:solidFill>
              <a:prstDash val="solid"/>
              <a:round/>
              <a:headEnd type="none" w="lg" len="lg"/>
              <a:tailEnd type="none" w="lg" len="lg"/>
            </a:ln>
          </p:spPr>
        </p:sp>
        <p:sp>
          <p:nvSpPr>
            <p:cNvPr id="455" name="Shape 455"/>
            <p:cNvSpPr/>
            <p:nvPr/>
          </p:nvSpPr>
          <p:spPr>
            <a:xfrm>
              <a:off x="6782301" y="4765929"/>
              <a:ext cx="497196" cy="36357"/>
            </a:xfrm>
            <a:custGeom>
              <a:avLst/>
              <a:gdLst/>
              <a:ahLst/>
              <a:cxnLst/>
              <a:rect l="0" t="0" r="0" b="0"/>
              <a:pathLst>
                <a:path w="63317" h="6387" extrusionOk="0">
                  <a:moveTo>
                    <a:pt x="63317" y="0"/>
                  </a:moveTo>
                  <a:cubicBezTo>
                    <a:pt x="61039" y="911"/>
                    <a:pt x="60206" y="4405"/>
                    <a:pt x="49654" y="5470"/>
                  </a:cubicBezTo>
                  <a:cubicBezTo>
                    <a:pt x="39101" y="6534"/>
                    <a:pt x="8275" y="6234"/>
                    <a:pt x="0" y="6387"/>
                  </a:cubicBezTo>
                </a:path>
              </a:pathLst>
            </a:custGeom>
            <a:noFill/>
            <a:ln w="9525" cap="flat" cmpd="sng">
              <a:solidFill>
                <a:schemeClr val="dk2"/>
              </a:solidFill>
              <a:prstDash val="solid"/>
              <a:round/>
              <a:headEnd type="none" w="lg" len="lg"/>
              <a:tailEnd type="none" w="lg" len="lg"/>
            </a:ln>
          </p:spPr>
        </p:sp>
        <p:sp>
          <p:nvSpPr>
            <p:cNvPr id="456" name="Shape 456"/>
            <p:cNvSpPr/>
            <p:nvPr/>
          </p:nvSpPr>
          <p:spPr>
            <a:xfrm>
              <a:off x="6782819" y="4811663"/>
              <a:ext cx="591874" cy="93174"/>
            </a:xfrm>
            <a:custGeom>
              <a:avLst/>
              <a:gdLst/>
              <a:ahLst/>
              <a:cxnLst/>
              <a:rect l="0" t="0" r="0" b="0"/>
              <a:pathLst>
                <a:path w="75374" h="16368" extrusionOk="0">
                  <a:moveTo>
                    <a:pt x="75374" y="0"/>
                  </a:moveTo>
                  <a:cubicBezTo>
                    <a:pt x="72029" y="2283"/>
                    <a:pt x="67867" y="10972"/>
                    <a:pt x="55305" y="13700"/>
                  </a:cubicBezTo>
                  <a:cubicBezTo>
                    <a:pt x="42742" y="16428"/>
                    <a:pt x="9217" y="15923"/>
                    <a:pt x="0" y="16368"/>
                  </a:cubicBezTo>
                </a:path>
              </a:pathLst>
            </a:custGeom>
            <a:noFill/>
            <a:ln w="9525" cap="flat" cmpd="sng">
              <a:solidFill>
                <a:schemeClr val="dk2"/>
              </a:solidFill>
              <a:prstDash val="solid"/>
              <a:round/>
              <a:headEnd type="none" w="lg" len="lg"/>
              <a:tailEnd type="none" w="lg" len="lg"/>
            </a:ln>
          </p:spPr>
        </p:sp>
      </p:grpSp>
      <p:sp>
        <p:nvSpPr>
          <p:cNvPr id="457" name="Shape 457"/>
          <p:cNvSpPr txBox="1"/>
          <p:nvPr/>
        </p:nvSpPr>
        <p:spPr>
          <a:xfrm>
            <a:off x="477745" y="1221131"/>
            <a:ext cx="4592400" cy="805800"/>
          </a:xfrm>
          <a:prstGeom prst="rect">
            <a:avLst/>
          </a:prstGeom>
          <a:noFill/>
          <a:ln>
            <a:noFill/>
          </a:ln>
        </p:spPr>
        <p:txBody>
          <a:bodyPr lIns="91425" tIns="91425" rIns="91425" bIns="91425" anchor="ctr" anchorCtr="0">
            <a:noAutofit/>
          </a:bodyPr>
          <a:lstStyle/>
          <a:p>
            <a:pPr lvl="0" rtl="0">
              <a:lnSpc>
                <a:spcPct val="120000"/>
              </a:lnSpc>
              <a:spcBef>
                <a:spcPts val="0"/>
              </a:spcBef>
              <a:buClr>
                <a:schemeClr val="dk1"/>
              </a:buClr>
              <a:buFont typeface="Arial"/>
              <a:buNone/>
            </a:pPr>
            <a:r>
              <a:rPr lang="en">
                <a:solidFill>
                  <a:srgbClr val="980000"/>
                </a:solidFill>
              </a:rPr>
              <a:t>Graph Based Macro Templates for Implementation</a:t>
            </a:r>
          </a:p>
          <a:p>
            <a:pPr marL="228600" lvl="0" indent="-203200" rtl="0">
              <a:lnSpc>
                <a:spcPct val="120000"/>
              </a:lnSpc>
              <a:spcBef>
                <a:spcPts val="0"/>
              </a:spcBef>
              <a:buClr>
                <a:schemeClr val="dk1"/>
              </a:buClr>
              <a:buChar char="●"/>
            </a:pPr>
            <a:r>
              <a:rPr lang="en">
                <a:solidFill>
                  <a:schemeClr val="dk1"/>
                </a:solidFill>
              </a:rPr>
              <a:t>Compose software elements by binding templates.</a:t>
            </a:r>
          </a:p>
          <a:p>
            <a:pPr marL="228600" lvl="0" indent="-203200" rtl="0">
              <a:lnSpc>
                <a:spcPct val="120000"/>
              </a:lnSpc>
              <a:spcBef>
                <a:spcPts val="0"/>
              </a:spcBef>
              <a:buClr>
                <a:schemeClr val="dk1"/>
              </a:buClr>
              <a:buChar char="●"/>
            </a:pPr>
            <a:r>
              <a:rPr lang="en">
                <a:solidFill>
                  <a:schemeClr val="dk1"/>
                </a:solidFill>
              </a:rPr>
              <a:t>Archive templates as tree fragments.</a:t>
            </a:r>
          </a:p>
        </p:txBody>
      </p:sp>
      <p:sp>
        <p:nvSpPr>
          <p:cNvPr id="458" name="Shape 458"/>
          <p:cNvSpPr txBox="1"/>
          <p:nvPr/>
        </p:nvSpPr>
        <p:spPr>
          <a:xfrm>
            <a:off x="477745" y="2082437"/>
            <a:ext cx="5868000" cy="1052700"/>
          </a:xfrm>
          <a:prstGeom prst="rect">
            <a:avLst/>
          </a:prstGeom>
          <a:noFill/>
          <a:ln>
            <a:noFill/>
          </a:ln>
        </p:spPr>
        <p:txBody>
          <a:bodyPr lIns="91425" tIns="91425" rIns="91425" bIns="91425" anchor="ctr" anchorCtr="0">
            <a:noAutofit/>
          </a:bodyPr>
          <a:lstStyle/>
          <a:p>
            <a:pPr lvl="0" rtl="0">
              <a:lnSpc>
                <a:spcPct val="120000"/>
              </a:lnSpc>
              <a:spcBef>
                <a:spcPts val="0"/>
              </a:spcBef>
              <a:buClr>
                <a:schemeClr val="dk1"/>
              </a:buClr>
              <a:buFont typeface="Arial"/>
              <a:buNone/>
            </a:pPr>
            <a:r>
              <a:rPr lang="en">
                <a:solidFill>
                  <a:srgbClr val="980000"/>
                </a:solidFill>
              </a:rPr>
              <a:t>Specification Based Verification</a:t>
            </a:r>
          </a:p>
          <a:p>
            <a:pPr marL="228600" lvl="0" indent="-203200" rtl="0">
              <a:lnSpc>
                <a:spcPct val="120000"/>
              </a:lnSpc>
              <a:spcBef>
                <a:spcPts val="0"/>
              </a:spcBef>
              <a:buClr>
                <a:schemeClr val="dk1"/>
              </a:buClr>
              <a:buChar char="●"/>
            </a:pPr>
            <a:r>
              <a:rPr lang="en">
                <a:solidFill>
                  <a:schemeClr val="dk1"/>
                </a:solidFill>
              </a:rPr>
              <a:t>Use formally validated components when available.</a:t>
            </a:r>
          </a:p>
          <a:p>
            <a:pPr marL="228600" lvl="0" indent="-203200" rtl="0">
              <a:lnSpc>
                <a:spcPct val="120000"/>
              </a:lnSpc>
              <a:spcBef>
                <a:spcPts val="0"/>
              </a:spcBef>
              <a:buClr>
                <a:schemeClr val="dk1"/>
              </a:buClr>
              <a:buChar char="●"/>
            </a:pPr>
            <a:r>
              <a:rPr lang="en">
                <a:solidFill>
                  <a:schemeClr val="dk1"/>
                </a:solidFill>
              </a:rPr>
              <a:t>Type-based checking.</a:t>
            </a:r>
          </a:p>
          <a:p>
            <a:pPr marL="228600" lvl="0" indent="-203200" rtl="0">
              <a:lnSpc>
                <a:spcPct val="120000"/>
              </a:lnSpc>
              <a:spcBef>
                <a:spcPts val="0"/>
              </a:spcBef>
              <a:buClr>
                <a:schemeClr val="dk1"/>
              </a:buClr>
              <a:buChar char="●"/>
            </a:pPr>
            <a:r>
              <a:rPr lang="en">
                <a:solidFill>
                  <a:schemeClr val="dk1"/>
                </a:solidFill>
              </a:rPr>
              <a:t>Property based testing in simulated environments.</a:t>
            </a:r>
          </a:p>
        </p:txBody>
      </p:sp>
      <p:sp>
        <p:nvSpPr>
          <p:cNvPr id="459" name="Shape 459"/>
          <p:cNvSpPr txBox="1"/>
          <p:nvPr/>
        </p:nvSpPr>
        <p:spPr>
          <a:xfrm>
            <a:off x="575000" y="6293775"/>
            <a:ext cx="8239800" cy="378000"/>
          </a:xfrm>
          <a:prstGeom prst="rect">
            <a:avLst/>
          </a:prstGeom>
          <a:solidFill>
            <a:srgbClr val="FFFF00"/>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None/>
            </a:pPr>
            <a:r>
              <a:rPr lang="en" sz="1600" b="1"/>
              <a:t>The ecosystem mega-model specifies behavior for the constructed system.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Shape 464"/>
          <p:cNvSpPr txBox="1">
            <a:spLocks noGrp="1"/>
          </p:cNvSpPr>
          <p:nvPr>
            <p:ph type="title"/>
          </p:nvPr>
        </p:nvSpPr>
        <p:spPr>
          <a:xfrm>
            <a:off x="311700" y="2867800"/>
            <a:ext cx="8520600" cy="1122300"/>
          </a:xfrm>
          <a:prstGeom prst="rect">
            <a:avLst/>
          </a:prstGeom>
        </p:spPr>
        <p:txBody>
          <a:bodyPr lIns="91425" tIns="91425" rIns="91425" bIns="91425" anchor="ctr" anchorCtr="0">
            <a:noAutofit/>
          </a:bodyPr>
          <a:lstStyle/>
          <a:p>
            <a:pPr lvl="0">
              <a:spcBef>
                <a:spcPts val="0"/>
              </a:spcBef>
              <a:buNone/>
            </a:pPr>
            <a:r>
              <a:rPr lang="en"/>
              <a:t>Reference Slides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Shape 469"/>
          <p:cNvSpPr txBox="1">
            <a:spLocks noGrp="1"/>
          </p:cNvSpPr>
          <p:nvPr>
            <p:ph type="ctrTitle" idx="4294967295"/>
          </p:nvPr>
        </p:nvSpPr>
        <p:spPr>
          <a:xfrm>
            <a:off x="311700" y="522866"/>
            <a:ext cx="3464700" cy="1160400"/>
          </a:xfrm>
          <a:prstGeom prst="rect">
            <a:avLst/>
          </a:prstGeom>
        </p:spPr>
        <p:txBody>
          <a:bodyPr lIns="91425" tIns="91425" rIns="91425" bIns="91425" anchor="t" anchorCtr="0">
            <a:noAutofit/>
          </a:bodyPr>
          <a:lstStyle/>
          <a:p>
            <a:pPr lvl="0" rtl="0">
              <a:spcBef>
                <a:spcPts val="0"/>
              </a:spcBef>
              <a:buNone/>
            </a:pPr>
            <a:r>
              <a:rPr lang="en"/>
              <a:t>The Braided Blivet</a:t>
            </a:r>
          </a:p>
        </p:txBody>
      </p:sp>
      <p:sp>
        <p:nvSpPr>
          <p:cNvPr id="470" name="Shape 470"/>
          <p:cNvSpPr txBox="1">
            <a:spLocks noGrp="1"/>
          </p:cNvSpPr>
          <p:nvPr>
            <p:ph type="body" idx="1"/>
          </p:nvPr>
        </p:nvSpPr>
        <p:spPr>
          <a:xfrm>
            <a:off x="319500" y="5640766"/>
            <a:ext cx="5998800" cy="798300"/>
          </a:xfrm>
          <a:prstGeom prst="rect">
            <a:avLst/>
          </a:prstGeom>
        </p:spPr>
        <p:txBody>
          <a:bodyPr lIns="91425" tIns="91425" rIns="91425" bIns="91425" anchor="ctr" anchorCtr="0">
            <a:noAutofit/>
          </a:bodyPr>
          <a:lstStyle/>
          <a:p>
            <a:pPr lvl="0" rtl="0">
              <a:spcBef>
                <a:spcPts val="0"/>
              </a:spcBef>
              <a:buNone/>
            </a:pPr>
            <a:r>
              <a:rPr lang="en"/>
              <a:t>What is the fundamental problem preventing adaptation?</a:t>
            </a:r>
          </a:p>
        </p:txBody>
      </p:sp>
      <p:sp>
        <p:nvSpPr>
          <p:cNvPr id="471" name="Shape 471"/>
          <p:cNvSpPr/>
          <p:nvPr/>
        </p:nvSpPr>
        <p:spPr>
          <a:xfrm>
            <a:off x="614125" y="2345487"/>
            <a:ext cx="214500" cy="5973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72" name="Shape 472"/>
          <p:cNvSpPr/>
          <p:nvPr/>
        </p:nvSpPr>
        <p:spPr>
          <a:xfrm>
            <a:off x="794686" y="3351378"/>
            <a:ext cx="214499" cy="5973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73" name="Shape 473"/>
          <p:cNvSpPr/>
          <p:nvPr/>
        </p:nvSpPr>
        <p:spPr>
          <a:xfrm>
            <a:off x="975247" y="4357269"/>
            <a:ext cx="214500" cy="5973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474" name="Shape 474"/>
          <p:cNvCxnSpPr/>
          <p:nvPr/>
        </p:nvCxnSpPr>
        <p:spPr>
          <a:xfrm>
            <a:off x="7611800" y="2369133"/>
            <a:ext cx="450000" cy="1988100"/>
          </a:xfrm>
          <a:prstGeom prst="straightConnector1">
            <a:avLst/>
          </a:prstGeom>
          <a:noFill/>
          <a:ln w="9525" cap="flat" cmpd="sng">
            <a:solidFill>
              <a:schemeClr val="dk2"/>
            </a:solidFill>
            <a:prstDash val="solid"/>
            <a:round/>
            <a:headEnd type="none" w="lg" len="lg"/>
            <a:tailEnd type="none" w="lg" len="lg"/>
          </a:ln>
        </p:spPr>
      </p:cxnSp>
      <p:cxnSp>
        <p:nvCxnSpPr>
          <p:cNvPr id="475" name="Shape 475"/>
          <p:cNvCxnSpPr/>
          <p:nvPr/>
        </p:nvCxnSpPr>
        <p:spPr>
          <a:xfrm rot="10800000" flipH="1">
            <a:off x="7847475" y="4357200"/>
            <a:ext cx="214500" cy="590100"/>
          </a:xfrm>
          <a:prstGeom prst="straightConnector1">
            <a:avLst/>
          </a:prstGeom>
          <a:noFill/>
          <a:ln w="9525" cap="flat" cmpd="sng">
            <a:solidFill>
              <a:schemeClr val="dk2"/>
            </a:solidFill>
            <a:prstDash val="solid"/>
            <a:round/>
            <a:headEnd type="none" w="lg" len="lg"/>
            <a:tailEnd type="none" w="lg" len="lg"/>
          </a:ln>
        </p:spPr>
      </p:cxnSp>
      <p:cxnSp>
        <p:nvCxnSpPr>
          <p:cNvPr id="476" name="Shape 476"/>
          <p:cNvCxnSpPr/>
          <p:nvPr/>
        </p:nvCxnSpPr>
        <p:spPr>
          <a:xfrm>
            <a:off x="7315975" y="3005766"/>
            <a:ext cx="215700" cy="839700"/>
          </a:xfrm>
          <a:prstGeom prst="straightConnector1">
            <a:avLst/>
          </a:prstGeom>
          <a:noFill/>
          <a:ln w="9525" cap="flat" cmpd="sng">
            <a:solidFill>
              <a:schemeClr val="dk2"/>
            </a:solidFill>
            <a:prstDash val="solid"/>
            <a:round/>
            <a:headEnd type="none" w="lg" len="lg"/>
            <a:tailEnd type="none" w="lg" len="lg"/>
          </a:ln>
        </p:spPr>
      </p:cxnSp>
      <p:cxnSp>
        <p:nvCxnSpPr>
          <p:cNvPr id="477" name="Shape 477"/>
          <p:cNvCxnSpPr/>
          <p:nvPr/>
        </p:nvCxnSpPr>
        <p:spPr>
          <a:xfrm rot="10800000" flipH="1">
            <a:off x="7097575" y="3005766"/>
            <a:ext cx="218400" cy="594900"/>
          </a:xfrm>
          <a:prstGeom prst="straightConnector1">
            <a:avLst/>
          </a:prstGeom>
          <a:noFill/>
          <a:ln w="9525" cap="flat" cmpd="sng">
            <a:solidFill>
              <a:schemeClr val="dk2"/>
            </a:solidFill>
            <a:prstDash val="solid"/>
            <a:round/>
            <a:headEnd type="none" w="lg" len="lg"/>
            <a:tailEnd type="none" w="lg" len="lg"/>
          </a:ln>
        </p:spPr>
      </p:cxnSp>
      <p:cxnSp>
        <p:nvCxnSpPr>
          <p:cNvPr id="478" name="Shape 478"/>
          <p:cNvCxnSpPr/>
          <p:nvPr/>
        </p:nvCxnSpPr>
        <p:spPr>
          <a:xfrm>
            <a:off x="7096525" y="3595766"/>
            <a:ext cx="85500" cy="271200"/>
          </a:xfrm>
          <a:prstGeom prst="straightConnector1">
            <a:avLst/>
          </a:prstGeom>
          <a:noFill/>
          <a:ln w="9525" cap="flat" cmpd="sng">
            <a:solidFill>
              <a:schemeClr val="dk2"/>
            </a:solidFill>
            <a:prstDash val="solid"/>
            <a:round/>
            <a:headEnd type="none" w="lg" len="lg"/>
            <a:tailEnd type="none" w="lg" len="lg"/>
          </a:ln>
        </p:spPr>
      </p:cxnSp>
      <p:sp>
        <p:nvSpPr>
          <p:cNvPr id="479" name="Shape 479"/>
          <p:cNvSpPr/>
          <p:nvPr/>
        </p:nvSpPr>
        <p:spPr>
          <a:xfrm>
            <a:off x="3397750" y="3578500"/>
            <a:ext cx="4449725" cy="1381898"/>
          </a:xfrm>
          <a:custGeom>
            <a:avLst/>
            <a:gdLst/>
            <a:ahLst/>
            <a:cxnLst/>
            <a:rect l="0" t="0" r="0" b="0"/>
            <a:pathLst>
              <a:path w="177989" h="41458" extrusionOk="0">
                <a:moveTo>
                  <a:pt x="177989" y="41064"/>
                </a:moveTo>
                <a:cubicBezTo>
                  <a:pt x="161270" y="40836"/>
                  <a:pt x="102698" y="42770"/>
                  <a:pt x="77677" y="39700"/>
                </a:cubicBezTo>
                <a:cubicBezTo>
                  <a:pt x="52656" y="36629"/>
                  <a:pt x="40809" y="29256"/>
                  <a:pt x="27863" y="22640"/>
                </a:cubicBezTo>
                <a:cubicBezTo>
                  <a:pt x="14916" y="16023"/>
                  <a:pt x="4643" y="3773"/>
                  <a:pt x="0" y="0"/>
                </a:cubicBezTo>
              </a:path>
            </a:pathLst>
          </a:custGeom>
          <a:noFill/>
          <a:ln w="9525" cap="flat" cmpd="sng">
            <a:solidFill>
              <a:schemeClr val="dk2"/>
            </a:solidFill>
            <a:prstDash val="solid"/>
            <a:round/>
            <a:headEnd type="none" w="lg" len="lg"/>
            <a:tailEnd type="none" w="lg" len="lg"/>
          </a:ln>
        </p:spPr>
      </p:sp>
      <p:sp>
        <p:nvSpPr>
          <p:cNvPr id="480" name="Shape 480"/>
          <p:cNvSpPr/>
          <p:nvPr/>
        </p:nvSpPr>
        <p:spPr>
          <a:xfrm>
            <a:off x="3633275" y="3118400"/>
            <a:ext cx="4427425" cy="1247702"/>
          </a:xfrm>
          <a:custGeom>
            <a:avLst/>
            <a:gdLst/>
            <a:ahLst/>
            <a:cxnLst/>
            <a:rect l="0" t="0" r="0" b="0"/>
            <a:pathLst>
              <a:path w="177097" h="37432" extrusionOk="0">
                <a:moveTo>
                  <a:pt x="177097" y="37125"/>
                </a:moveTo>
                <a:cubicBezTo>
                  <a:pt x="159980" y="36954"/>
                  <a:pt x="98793" y="38433"/>
                  <a:pt x="74398" y="36102"/>
                </a:cubicBezTo>
                <a:cubicBezTo>
                  <a:pt x="50002" y="33770"/>
                  <a:pt x="43124" y="29153"/>
                  <a:pt x="30725" y="23136"/>
                </a:cubicBezTo>
                <a:cubicBezTo>
                  <a:pt x="18325" y="17119"/>
                  <a:pt x="5120" y="3856"/>
                  <a:pt x="0" y="0"/>
                </a:cubicBezTo>
              </a:path>
            </a:pathLst>
          </a:custGeom>
          <a:noFill/>
          <a:ln w="9525" cap="flat" cmpd="sng">
            <a:solidFill>
              <a:schemeClr val="dk2"/>
            </a:solidFill>
            <a:prstDash val="solid"/>
            <a:round/>
            <a:headEnd type="none" w="lg" len="lg"/>
            <a:tailEnd type="none" w="lg" len="lg"/>
          </a:ln>
        </p:spPr>
      </p:sp>
      <p:sp>
        <p:nvSpPr>
          <p:cNvPr id="481" name="Shape 481"/>
          <p:cNvSpPr/>
          <p:nvPr/>
        </p:nvSpPr>
        <p:spPr>
          <a:xfrm>
            <a:off x="4504150" y="2365600"/>
            <a:ext cx="3104475" cy="1582860"/>
          </a:xfrm>
          <a:custGeom>
            <a:avLst/>
            <a:gdLst/>
            <a:ahLst/>
            <a:cxnLst/>
            <a:rect l="0" t="0" r="0" b="0"/>
            <a:pathLst>
              <a:path w="124179" h="47487" extrusionOk="0">
                <a:moveTo>
                  <a:pt x="124179" y="0"/>
                </a:moveTo>
                <a:cubicBezTo>
                  <a:pt x="111384" y="1137"/>
                  <a:pt x="68106" y="-1090"/>
                  <a:pt x="47410" y="6824"/>
                </a:cubicBezTo>
                <a:cubicBezTo>
                  <a:pt x="26713" y="14738"/>
                  <a:pt x="7901" y="40709"/>
                  <a:pt x="0" y="47487"/>
                </a:cubicBezTo>
              </a:path>
            </a:pathLst>
          </a:custGeom>
          <a:noFill/>
          <a:ln w="9525" cap="flat" cmpd="sng">
            <a:solidFill>
              <a:schemeClr val="dk2"/>
            </a:solidFill>
            <a:prstDash val="solid"/>
            <a:round/>
            <a:headEnd type="none" w="lg" len="lg"/>
            <a:tailEnd type="none" w="lg" len="lg"/>
          </a:ln>
        </p:spPr>
      </p:sp>
      <p:sp>
        <p:nvSpPr>
          <p:cNvPr id="482" name="Shape 482"/>
          <p:cNvSpPr/>
          <p:nvPr/>
        </p:nvSpPr>
        <p:spPr>
          <a:xfrm>
            <a:off x="5007025" y="3011100"/>
            <a:ext cx="2308375" cy="1196936"/>
          </a:xfrm>
          <a:custGeom>
            <a:avLst/>
            <a:gdLst/>
            <a:ahLst/>
            <a:cxnLst/>
            <a:rect l="0" t="0" r="0" b="0"/>
            <a:pathLst>
              <a:path w="92335" h="35909" extrusionOk="0">
                <a:moveTo>
                  <a:pt x="92335" y="0"/>
                </a:moveTo>
                <a:cubicBezTo>
                  <a:pt x="82746" y="1094"/>
                  <a:pt x="50191" y="581"/>
                  <a:pt x="34802" y="6566"/>
                </a:cubicBezTo>
                <a:cubicBezTo>
                  <a:pt x="19412" y="12550"/>
                  <a:pt x="5800" y="31018"/>
                  <a:pt x="0" y="35909"/>
                </a:cubicBezTo>
              </a:path>
            </a:pathLst>
          </a:custGeom>
          <a:noFill/>
          <a:ln w="9525" cap="flat" cmpd="sng">
            <a:solidFill>
              <a:schemeClr val="dk2"/>
            </a:solidFill>
            <a:prstDash val="solid"/>
            <a:round/>
            <a:headEnd type="none" w="lg" len="lg"/>
            <a:tailEnd type="none" w="lg" len="lg"/>
          </a:ln>
        </p:spPr>
      </p:sp>
      <p:sp>
        <p:nvSpPr>
          <p:cNvPr id="483" name="Shape 483"/>
          <p:cNvSpPr/>
          <p:nvPr/>
        </p:nvSpPr>
        <p:spPr>
          <a:xfrm>
            <a:off x="5603250" y="3449466"/>
            <a:ext cx="1494325" cy="165529"/>
          </a:xfrm>
          <a:custGeom>
            <a:avLst/>
            <a:gdLst/>
            <a:ahLst/>
            <a:cxnLst/>
            <a:rect l="0" t="0" r="0" b="0"/>
            <a:pathLst>
              <a:path w="59773" h="4966" extrusionOk="0">
                <a:moveTo>
                  <a:pt x="59773" y="4470"/>
                </a:moveTo>
                <a:cubicBezTo>
                  <a:pt x="53967" y="4504"/>
                  <a:pt x="34904" y="5420"/>
                  <a:pt x="24942" y="4675"/>
                </a:cubicBezTo>
                <a:cubicBezTo>
                  <a:pt x="14979" y="3930"/>
                  <a:pt x="4157" y="779"/>
                  <a:pt x="0" y="0"/>
                </a:cubicBezTo>
              </a:path>
            </a:pathLst>
          </a:custGeom>
          <a:noFill/>
          <a:ln w="9525" cap="flat" cmpd="sng">
            <a:solidFill>
              <a:schemeClr val="dk2"/>
            </a:solidFill>
            <a:prstDash val="solid"/>
            <a:round/>
            <a:headEnd type="none" w="lg" len="lg"/>
            <a:tailEnd type="none" w="lg" len="lg"/>
          </a:ln>
        </p:spPr>
      </p:sp>
      <p:sp>
        <p:nvSpPr>
          <p:cNvPr id="484" name="Shape 484"/>
          <p:cNvSpPr/>
          <p:nvPr/>
        </p:nvSpPr>
        <p:spPr>
          <a:xfrm>
            <a:off x="5331225" y="3775666"/>
            <a:ext cx="2200625" cy="137963"/>
          </a:xfrm>
          <a:custGeom>
            <a:avLst/>
            <a:gdLst/>
            <a:ahLst/>
            <a:cxnLst/>
            <a:rect l="0" t="0" r="0" b="0"/>
            <a:pathLst>
              <a:path w="88025" h="4139" extrusionOk="0">
                <a:moveTo>
                  <a:pt x="88025" y="2054"/>
                </a:moveTo>
                <a:cubicBezTo>
                  <a:pt x="76652" y="2395"/>
                  <a:pt x="34457" y="4443"/>
                  <a:pt x="19787" y="4101"/>
                </a:cubicBezTo>
                <a:cubicBezTo>
                  <a:pt x="5116" y="3758"/>
                  <a:pt x="3297" y="683"/>
                  <a:pt x="0" y="0"/>
                </a:cubicBezTo>
              </a:path>
            </a:pathLst>
          </a:custGeom>
          <a:noFill/>
          <a:ln w="9525" cap="flat" cmpd="sng">
            <a:solidFill>
              <a:schemeClr val="dk2"/>
            </a:solidFill>
            <a:prstDash val="solid"/>
            <a:round/>
            <a:headEnd type="none" w="lg" len="lg"/>
            <a:tailEnd type="none" w="lg" len="lg"/>
          </a:ln>
        </p:spPr>
      </p:sp>
      <p:sp>
        <p:nvSpPr>
          <p:cNvPr id="485" name="Shape 485"/>
          <p:cNvSpPr/>
          <p:nvPr/>
        </p:nvSpPr>
        <p:spPr>
          <a:xfrm>
            <a:off x="2902950" y="2354176"/>
            <a:ext cx="2205525" cy="1375232"/>
          </a:xfrm>
          <a:custGeom>
            <a:avLst/>
            <a:gdLst/>
            <a:ahLst/>
            <a:cxnLst/>
            <a:rect l="0" t="0" r="0" b="0"/>
            <a:pathLst>
              <a:path w="88221" h="41258" extrusionOk="0">
                <a:moveTo>
                  <a:pt x="88221" y="23073"/>
                </a:moveTo>
                <a:cubicBezTo>
                  <a:pt x="81739" y="19512"/>
                  <a:pt x="60148" y="4586"/>
                  <a:pt x="49332" y="1708"/>
                </a:cubicBezTo>
                <a:cubicBezTo>
                  <a:pt x="38515" y="-1170"/>
                  <a:pt x="31543" y="-789"/>
                  <a:pt x="23321" y="5802"/>
                </a:cubicBezTo>
                <a:cubicBezTo>
                  <a:pt x="15099" y="12393"/>
                  <a:pt x="3886" y="35348"/>
                  <a:pt x="0" y="41258"/>
                </a:cubicBezTo>
              </a:path>
            </a:pathLst>
          </a:custGeom>
          <a:noFill/>
          <a:ln w="9525" cap="flat" cmpd="sng">
            <a:solidFill>
              <a:schemeClr val="dk2"/>
            </a:solidFill>
            <a:prstDash val="solid"/>
            <a:round/>
            <a:headEnd type="none" w="lg" len="lg"/>
            <a:tailEnd type="none" w="lg" len="lg"/>
          </a:ln>
        </p:spPr>
      </p:sp>
      <p:sp>
        <p:nvSpPr>
          <p:cNvPr id="486" name="Shape 486"/>
          <p:cNvSpPr/>
          <p:nvPr/>
        </p:nvSpPr>
        <p:spPr>
          <a:xfrm>
            <a:off x="3206025" y="2923414"/>
            <a:ext cx="1637725" cy="1071339"/>
          </a:xfrm>
          <a:custGeom>
            <a:avLst/>
            <a:gdLst/>
            <a:ahLst/>
            <a:cxnLst/>
            <a:rect l="0" t="0" r="0" b="0"/>
            <a:pathLst>
              <a:path w="65509" h="32141" extrusionOk="0">
                <a:moveTo>
                  <a:pt x="65509" y="16439"/>
                </a:moveTo>
                <a:cubicBezTo>
                  <a:pt x="60626" y="13981"/>
                  <a:pt x="43997" y="3807"/>
                  <a:pt x="36215" y="1691"/>
                </a:cubicBezTo>
                <a:cubicBezTo>
                  <a:pt x="28432" y="-425"/>
                  <a:pt x="24849" y="-1337"/>
                  <a:pt x="18814" y="3738"/>
                </a:cubicBezTo>
                <a:cubicBezTo>
                  <a:pt x="12778" y="8813"/>
                  <a:pt x="3135" y="27407"/>
                  <a:pt x="0" y="32141"/>
                </a:cubicBezTo>
              </a:path>
            </a:pathLst>
          </a:custGeom>
          <a:noFill/>
          <a:ln w="9525" cap="flat" cmpd="sng">
            <a:solidFill>
              <a:schemeClr val="dk2"/>
            </a:solidFill>
            <a:prstDash val="solid"/>
            <a:round/>
            <a:headEnd type="none" w="lg" len="lg"/>
            <a:tailEnd type="none" w="lg" len="lg"/>
          </a:ln>
        </p:spPr>
      </p:sp>
      <p:sp>
        <p:nvSpPr>
          <p:cNvPr id="487" name="Shape 487"/>
          <p:cNvSpPr/>
          <p:nvPr/>
        </p:nvSpPr>
        <p:spPr>
          <a:xfrm>
            <a:off x="905625" y="3329769"/>
            <a:ext cx="3248400" cy="1162637"/>
          </a:xfrm>
          <a:custGeom>
            <a:avLst/>
            <a:gdLst/>
            <a:ahLst/>
            <a:cxnLst/>
            <a:rect l="0" t="0" r="0" b="0"/>
            <a:pathLst>
              <a:path w="129936" h="34880" extrusionOk="0">
                <a:moveTo>
                  <a:pt x="129936" y="31467"/>
                </a:moveTo>
                <a:cubicBezTo>
                  <a:pt x="128373" y="32035"/>
                  <a:pt x="124199" y="34935"/>
                  <a:pt x="120560" y="34879"/>
                </a:cubicBezTo>
                <a:cubicBezTo>
                  <a:pt x="116920" y="34822"/>
                  <a:pt x="115412" y="35220"/>
                  <a:pt x="108097" y="31126"/>
                </a:cubicBezTo>
                <a:cubicBezTo>
                  <a:pt x="100781" y="27031"/>
                  <a:pt x="86511" y="15374"/>
                  <a:pt x="76667" y="10313"/>
                </a:cubicBezTo>
                <a:cubicBezTo>
                  <a:pt x="66822" y="5251"/>
                  <a:pt x="61808" y="2379"/>
                  <a:pt x="49031" y="759"/>
                </a:cubicBezTo>
                <a:cubicBezTo>
                  <a:pt x="36253" y="-861"/>
                  <a:pt x="8171" y="620"/>
                  <a:pt x="0" y="593"/>
                </a:cubicBezTo>
              </a:path>
            </a:pathLst>
          </a:custGeom>
          <a:noFill/>
          <a:ln w="9525" cap="flat" cmpd="sng">
            <a:solidFill>
              <a:schemeClr val="dk2"/>
            </a:solidFill>
            <a:prstDash val="solid"/>
            <a:round/>
            <a:headEnd type="none" w="lg" len="lg"/>
            <a:tailEnd type="none" w="lg" len="lg"/>
          </a:ln>
        </p:spPr>
      </p:sp>
      <p:sp>
        <p:nvSpPr>
          <p:cNvPr id="488" name="Shape 488"/>
          <p:cNvSpPr/>
          <p:nvPr/>
        </p:nvSpPr>
        <p:spPr>
          <a:xfrm>
            <a:off x="905625" y="3895961"/>
            <a:ext cx="3799350" cy="1230335"/>
          </a:xfrm>
          <a:custGeom>
            <a:avLst/>
            <a:gdLst/>
            <a:ahLst/>
            <a:cxnLst/>
            <a:rect l="0" t="0" r="0" b="0"/>
            <a:pathLst>
              <a:path w="151974" h="36911" extrusionOk="0">
                <a:moveTo>
                  <a:pt x="151974" y="24727"/>
                </a:moveTo>
                <a:cubicBezTo>
                  <a:pt x="149267" y="26317"/>
                  <a:pt x="142765" y="32565"/>
                  <a:pt x="135737" y="34270"/>
                </a:cubicBezTo>
                <a:cubicBezTo>
                  <a:pt x="128709" y="35974"/>
                  <a:pt x="119786" y="38875"/>
                  <a:pt x="109806" y="34952"/>
                </a:cubicBezTo>
                <a:cubicBezTo>
                  <a:pt x="99825" y="31028"/>
                  <a:pt x="85668" y="16471"/>
                  <a:pt x="75855" y="10728"/>
                </a:cubicBezTo>
                <a:cubicBezTo>
                  <a:pt x="66042" y="4984"/>
                  <a:pt x="63570" y="2009"/>
                  <a:pt x="50928" y="492"/>
                </a:cubicBezTo>
                <a:cubicBezTo>
                  <a:pt x="38285" y="-1025"/>
                  <a:pt x="8488" y="1433"/>
                  <a:pt x="0" y="1622"/>
                </a:cubicBezTo>
              </a:path>
            </a:pathLst>
          </a:custGeom>
          <a:noFill/>
          <a:ln w="9525" cap="flat" cmpd="sng">
            <a:solidFill>
              <a:schemeClr val="dk2"/>
            </a:solidFill>
            <a:prstDash val="solid"/>
            <a:round/>
            <a:headEnd type="none" w="lg" len="lg"/>
            <a:tailEnd type="none" w="lg" len="lg"/>
          </a:ln>
        </p:spPr>
      </p:sp>
      <p:sp>
        <p:nvSpPr>
          <p:cNvPr id="489" name="Shape 489"/>
          <p:cNvSpPr/>
          <p:nvPr/>
        </p:nvSpPr>
        <p:spPr>
          <a:xfrm>
            <a:off x="723850" y="2318780"/>
            <a:ext cx="2600850" cy="475854"/>
          </a:xfrm>
          <a:custGeom>
            <a:avLst/>
            <a:gdLst/>
            <a:ahLst/>
            <a:cxnLst/>
            <a:rect l="0" t="0" r="0" b="0"/>
            <a:pathLst>
              <a:path w="104034" h="14276" extrusionOk="0">
                <a:moveTo>
                  <a:pt x="104034" y="14276"/>
                </a:moveTo>
                <a:cubicBezTo>
                  <a:pt x="99420" y="12074"/>
                  <a:pt x="93691" y="3311"/>
                  <a:pt x="76352" y="1064"/>
                </a:cubicBezTo>
                <a:cubicBezTo>
                  <a:pt x="59013" y="-1183"/>
                  <a:pt x="12725" y="836"/>
                  <a:pt x="0" y="791"/>
                </a:cubicBezTo>
              </a:path>
            </a:pathLst>
          </a:custGeom>
          <a:noFill/>
          <a:ln w="9525" cap="flat" cmpd="sng">
            <a:solidFill>
              <a:schemeClr val="dk2"/>
            </a:solidFill>
            <a:prstDash val="solid"/>
            <a:round/>
            <a:headEnd type="none" w="lg" len="lg"/>
            <a:tailEnd type="none" w="lg" len="lg"/>
          </a:ln>
        </p:spPr>
      </p:sp>
      <p:sp>
        <p:nvSpPr>
          <p:cNvPr id="490" name="Shape 490"/>
          <p:cNvSpPr/>
          <p:nvPr/>
        </p:nvSpPr>
        <p:spPr>
          <a:xfrm>
            <a:off x="722200" y="2928809"/>
            <a:ext cx="2364300" cy="369390"/>
          </a:xfrm>
          <a:custGeom>
            <a:avLst/>
            <a:gdLst/>
            <a:ahLst/>
            <a:cxnLst/>
            <a:rect l="0" t="0" r="0" b="0"/>
            <a:pathLst>
              <a:path w="94572" h="11082" extrusionOk="0">
                <a:moveTo>
                  <a:pt x="94572" y="11082"/>
                </a:moveTo>
                <a:cubicBezTo>
                  <a:pt x="90191" y="9376"/>
                  <a:pt x="84052" y="2598"/>
                  <a:pt x="68290" y="846"/>
                </a:cubicBezTo>
                <a:cubicBezTo>
                  <a:pt x="52528" y="-906"/>
                  <a:pt x="11381" y="615"/>
                  <a:pt x="0" y="569"/>
                </a:cubicBezTo>
              </a:path>
            </a:pathLst>
          </a:custGeom>
          <a:noFill/>
          <a:ln w="9525" cap="flat" cmpd="sng">
            <a:solidFill>
              <a:schemeClr val="dk2"/>
            </a:solidFill>
            <a:prstDash val="solid"/>
            <a:round/>
            <a:headEnd type="none" w="lg" len="lg"/>
            <a:tailEnd type="none" w="lg" len="lg"/>
          </a:ln>
        </p:spPr>
      </p:sp>
      <p:sp>
        <p:nvSpPr>
          <p:cNvPr id="491" name="Shape 491"/>
          <p:cNvSpPr/>
          <p:nvPr/>
        </p:nvSpPr>
        <p:spPr>
          <a:xfrm>
            <a:off x="1080850" y="4143266"/>
            <a:ext cx="1582925" cy="212894"/>
          </a:xfrm>
          <a:custGeom>
            <a:avLst/>
            <a:gdLst/>
            <a:ahLst/>
            <a:cxnLst/>
            <a:rect l="0" t="0" r="0" b="0"/>
            <a:pathLst>
              <a:path w="63317" h="6387" extrusionOk="0">
                <a:moveTo>
                  <a:pt x="63317" y="0"/>
                </a:moveTo>
                <a:cubicBezTo>
                  <a:pt x="61039" y="911"/>
                  <a:pt x="60206" y="4405"/>
                  <a:pt x="49654" y="5470"/>
                </a:cubicBezTo>
                <a:cubicBezTo>
                  <a:pt x="39101" y="6534"/>
                  <a:pt x="8275" y="6234"/>
                  <a:pt x="0" y="6387"/>
                </a:cubicBezTo>
              </a:path>
            </a:pathLst>
          </a:custGeom>
          <a:noFill/>
          <a:ln w="9525" cap="flat" cmpd="sng">
            <a:solidFill>
              <a:schemeClr val="dk2"/>
            </a:solidFill>
            <a:prstDash val="solid"/>
            <a:round/>
            <a:headEnd type="none" w="lg" len="lg"/>
            <a:tailEnd type="none" w="lg" len="lg"/>
          </a:ln>
        </p:spPr>
      </p:sp>
      <p:sp>
        <p:nvSpPr>
          <p:cNvPr id="492" name="Shape 492"/>
          <p:cNvSpPr/>
          <p:nvPr/>
        </p:nvSpPr>
        <p:spPr>
          <a:xfrm>
            <a:off x="1082500" y="4411033"/>
            <a:ext cx="1884350" cy="545586"/>
          </a:xfrm>
          <a:custGeom>
            <a:avLst/>
            <a:gdLst/>
            <a:ahLst/>
            <a:cxnLst/>
            <a:rect l="0" t="0" r="0" b="0"/>
            <a:pathLst>
              <a:path w="75374" h="16368" extrusionOk="0">
                <a:moveTo>
                  <a:pt x="75374" y="0"/>
                </a:moveTo>
                <a:cubicBezTo>
                  <a:pt x="72029" y="2283"/>
                  <a:pt x="67867" y="10972"/>
                  <a:pt x="55305" y="13700"/>
                </a:cubicBezTo>
                <a:cubicBezTo>
                  <a:pt x="42742" y="16428"/>
                  <a:pt x="9217" y="15923"/>
                  <a:pt x="0" y="16368"/>
                </a:cubicBezTo>
              </a:path>
            </a:pathLst>
          </a:custGeom>
          <a:noFill/>
          <a:ln w="9525" cap="flat" cmpd="sng">
            <a:solidFill>
              <a:schemeClr val="dk2"/>
            </a:solidFill>
            <a:prstDash val="solid"/>
            <a:round/>
            <a:headEnd type="none" w="lg" len="lg"/>
            <a:tailEnd type="none" w="lg" len="lg"/>
          </a:ln>
        </p:spPr>
      </p:sp>
      <p:sp>
        <p:nvSpPr>
          <p:cNvPr id="493" name="Shape 493"/>
          <p:cNvSpPr/>
          <p:nvPr/>
        </p:nvSpPr>
        <p:spPr>
          <a:xfrm>
            <a:off x="1784787" y="1088366"/>
            <a:ext cx="4936139" cy="4674348"/>
          </a:xfrm>
          <a:prstGeom prst="cloud">
            <a:avLst/>
          </a:prstGeom>
          <a:solidFill>
            <a:srgbClr val="EFEFEF"/>
          </a:solidFill>
          <a:ln w="152400" cap="flat" cmpd="sng">
            <a:solidFill>
              <a:srgbClr val="B7B7B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98"/>
        <p:cNvGrpSpPr/>
        <p:nvPr/>
      </p:nvGrpSpPr>
      <p:grpSpPr>
        <a:xfrm>
          <a:off x="0" y="0"/>
          <a:ext cx="0" cy="0"/>
          <a:chOff x="0" y="0"/>
          <a:chExt cx="0" cy="0"/>
        </a:xfrm>
      </p:grpSpPr>
      <p:cxnSp>
        <p:nvCxnSpPr>
          <p:cNvPr id="499" name="Shape 499"/>
          <p:cNvCxnSpPr>
            <a:stCxn id="500" idx="3"/>
            <a:endCxn id="501" idx="1"/>
          </p:cNvCxnSpPr>
          <p:nvPr/>
        </p:nvCxnSpPr>
        <p:spPr>
          <a:xfrm>
            <a:off x="1044893" y="1214488"/>
            <a:ext cx="327600" cy="0"/>
          </a:xfrm>
          <a:prstGeom prst="straightConnector1">
            <a:avLst/>
          </a:prstGeom>
          <a:noFill/>
          <a:ln w="9525" cap="flat" cmpd="sng">
            <a:solidFill>
              <a:srgbClr val="5B9BD5"/>
            </a:solidFill>
            <a:prstDash val="solid"/>
            <a:miter/>
            <a:headEnd type="none" w="med" len="med"/>
            <a:tailEnd type="triangle" w="lg" len="lg"/>
          </a:ln>
        </p:spPr>
      </p:cxnSp>
      <p:cxnSp>
        <p:nvCxnSpPr>
          <p:cNvPr id="502" name="Shape 502"/>
          <p:cNvCxnSpPr>
            <a:stCxn id="501" idx="2"/>
            <a:endCxn id="503" idx="0"/>
          </p:cNvCxnSpPr>
          <p:nvPr/>
        </p:nvCxnSpPr>
        <p:spPr>
          <a:xfrm>
            <a:off x="2086287" y="1724000"/>
            <a:ext cx="0" cy="198600"/>
          </a:xfrm>
          <a:prstGeom prst="straightConnector1">
            <a:avLst/>
          </a:prstGeom>
          <a:noFill/>
          <a:ln w="9525" cap="flat" cmpd="sng">
            <a:solidFill>
              <a:srgbClr val="5B9BD5"/>
            </a:solidFill>
            <a:prstDash val="solid"/>
            <a:miter/>
            <a:headEnd type="none" w="med" len="med"/>
            <a:tailEnd type="triangle" w="lg" len="lg"/>
          </a:ln>
        </p:spPr>
      </p:cxnSp>
      <p:cxnSp>
        <p:nvCxnSpPr>
          <p:cNvPr id="504" name="Shape 504"/>
          <p:cNvCxnSpPr>
            <a:stCxn id="505" idx="2"/>
            <a:endCxn id="506" idx="0"/>
          </p:cNvCxnSpPr>
          <p:nvPr/>
        </p:nvCxnSpPr>
        <p:spPr>
          <a:xfrm>
            <a:off x="2086287" y="3161500"/>
            <a:ext cx="0" cy="706200"/>
          </a:xfrm>
          <a:prstGeom prst="straightConnector1">
            <a:avLst/>
          </a:prstGeom>
          <a:noFill/>
          <a:ln w="9525" cap="flat" cmpd="sng">
            <a:solidFill>
              <a:srgbClr val="5B9BD5"/>
            </a:solidFill>
            <a:prstDash val="solid"/>
            <a:miter/>
            <a:headEnd type="none" w="med" len="med"/>
            <a:tailEnd type="triangle" w="lg" len="lg"/>
          </a:ln>
        </p:spPr>
      </p:cxnSp>
      <p:cxnSp>
        <p:nvCxnSpPr>
          <p:cNvPr id="507" name="Shape 507"/>
          <p:cNvCxnSpPr>
            <a:stCxn id="506" idx="2"/>
            <a:endCxn id="508" idx="0"/>
          </p:cNvCxnSpPr>
          <p:nvPr/>
        </p:nvCxnSpPr>
        <p:spPr>
          <a:xfrm>
            <a:off x="2086275" y="4559783"/>
            <a:ext cx="0" cy="766200"/>
          </a:xfrm>
          <a:prstGeom prst="straightConnector1">
            <a:avLst/>
          </a:prstGeom>
          <a:noFill/>
          <a:ln w="9525" cap="flat" cmpd="sng">
            <a:solidFill>
              <a:srgbClr val="5B9BD5"/>
            </a:solidFill>
            <a:prstDash val="solid"/>
            <a:miter/>
            <a:headEnd type="none" w="med" len="med"/>
            <a:tailEnd type="triangle" w="lg" len="lg"/>
          </a:ln>
        </p:spPr>
      </p:cxnSp>
      <p:sp>
        <p:nvSpPr>
          <p:cNvPr id="509" name="Shape 509"/>
          <p:cNvSpPr txBox="1"/>
          <p:nvPr/>
        </p:nvSpPr>
        <p:spPr>
          <a:xfrm>
            <a:off x="201420" y="1555559"/>
            <a:ext cx="1166700" cy="527100"/>
          </a:xfrm>
          <a:prstGeom prst="rect">
            <a:avLst/>
          </a:prstGeom>
          <a:noFill/>
          <a:ln>
            <a:noFill/>
          </a:ln>
        </p:spPr>
        <p:txBody>
          <a:bodyPr lIns="68575" tIns="34275" rIns="68575" bIns="34275" anchor="t" anchorCtr="0">
            <a:noAutofit/>
          </a:bodyPr>
          <a:lstStyle/>
          <a:p>
            <a:pPr marL="0" marR="0" lvl="0" indent="0" algn="l" rtl="0">
              <a:lnSpc>
                <a:spcPct val="80000"/>
              </a:lnSpc>
              <a:spcBef>
                <a:spcPts val="0"/>
              </a:spcBef>
              <a:buSzPct val="25000"/>
              <a:buNone/>
            </a:pPr>
            <a:r>
              <a:rPr lang="en" sz="800" b="0" i="0" u="none" strike="noStrike" cap="none">
                <a:solidFill>
                  <a:srgbClr val="000000"/>
                </a:solidFill>
                <a:latin typeface="Arial Narrow"/>
                <a:ea typeface="Arial Narrow"/>
                <a:cs typeface="Arial Narrow"/>
                <a:sym typeface="Arial Narrow"/>
              </a:rPr>
              <a:t>Deployment Target + Mission Requirement posted to DAS</a:t>
            </a:r>
          </a:p>
        </p:txBody>
      </p:sp>
      <p:sp>
        <p:nvSpPr>
          <p:cNvPr id="510" name="Shape 510"/>
          <p:cNvSpPr txBox="1"/>
          <p:nvPr/>
        </p:nvSpPr>
        <p:spPr>
          <a:xfrm>
            <a:off x="2200769" y="124939"/>
            <a:ext cx="1532100" cy="527100"/>
          </a:xfrm>
          <a:prstGeom prst="rect">
            <a:avLst/>
          </a:prstGeom>
          <a:noFill/>
          <a:ln>
            <a:noFill/>
          </a:ln>
        </p:spPr>
        <p:txBody>
          <a:bodyPr lIns="68575" tIns="34275" rIns="68575" bIns="34275" anchor="t" anchorCtr="0">
            <a:noAutofit/>
          </a:bodyPr>
          <a:lstStyle/>
          <a:p>
            <a:pPr marL="0" marR="0" lvl="0" indent="0" algn="l" rtl="0">
              <a:lnSpc>
                <a:spcPct val="80000"/>
              </a:lnSpc>
              <a:spcBef>
                <a:spcPts val="0"/>
              </a:spcBef>
              <a:buSzPct val="25000"/>
              <a:buNone/>
            </a:pPr>
            <a:r>
              <a:rPr lang="en" sz="800" b="0" i="0" u="none" strike="noStrike" cap="none">
                <a:solidFill>
                  <a:srgbClr val="000000"/>
                </a:solidFill>
                <a:latin typeface="Arial Narrow"/>
                <a:ea typeface="Arial Narrow"/>
                <a:cs typeface="Arial Narrow"/>
                <a:sym typeface="Arial Narrow"/>
              </a:rPr>
              <a:t>For the “control points” in the application, find out the DFUs that match the required functional spec</a:t>
            </a:r>
          </a:p>
        </p:txBody>
      </p:sp>
      <p:cxnSp>
        <p:nvCxnSpPr>
          <p:cNvPr id="511" name="Shape 511"/>
          <p:cNvCxnSpPr>
            <a:stCxn id="501" idx="3"/>
            <a:endCxn id="512" idx="1"/>
          </p:cNvCxnSpPr>
          <p:nvPr/>
        </p:nvCxnSpPr>
        <p:spPr>
          <a:xfrm>
            <a:off x="2799962" y="1214400"/>
            <a:ext cx="1261200" cy="0"/>
          </a:xfrm>
          <a:prstGeom prst="straightConnector1">
            <a:avLst/>
          </a:prstGeom>
          <a:noFill/>
          <a:ln w="9525" cap="flat" cmpd="sng">
            <a:solidFill>
              <a:srgbClr val="5B9BD5"/>
            </a:solidFill>
            <a:prstDash val="solid"/>
            <a:miter/>
            <a:headEnd type="none" w="med" len="med"/>
            <a:tailEnd type="triangle" w="lg" len="lg"/>
          </a:ln>
        </p:spPr>
      </p:cxnSp>
      <p:sp>
        <p:nvSpPr>
          <p:cNvPr id="513" name="Shape 513"/>
          <p:cNvSpPr txBox="1"/>
          <p:nvPr/>
        </p:nvSpPr>
        <p:spPr>
          <a:xfrm>
            <a:off x="2326177" y="2275976"/>
            <a:ext cx="1532100" cy="393300"/>
          </a:xfrm>
          <a:prstGeom prst="rect">
            <a:avLst/>
          </a:prstGeom>
          <a:noFill/>
          <a:ln>
            <a:noFill/>
          </a:ln>
        </p:spPr>
        <p:txBody>
          <a:bodyPr lIns="68575" tIns="34275" rIns="68575" bIns="34275" anchor="t" anchorCtr="0">
            <a:noAutofit/>
          </a:bodyPr>
          <a:lstStyle/>
          <a:p>
            <a:pPr marL="0" marR="0" lvl="0" indent="0" algn="l" rtl="0">
              <a:lnSpc>
                <a:spcPct val="80000"/>
              </a:lnSpc>
              <a:spcBef>
                <a:spcPts val="0"/>
              </a:spcBef>
              <a:buSzPct val="25000"/>
              <a:buNone/>
            </a:pPr>
            <a:r>
              <a:rPr lang="en" sz="800" b="0" i="0" u="none" strike="noStrike" cap="none">
                <a:solidFill>
                  <a:srgbClr val="000000"/>
                </a:solidFill>
                <a:latin typeface="Arial Narrow"/>
                <a:ea typeface="Arial Narrow"/>
                <a:cs typeface="Arial Narrow"/>
                <a:sym typeface="Arial Narrow"/>
              </a:rPr>
              <a:t>For the DFUs that matched, check resource requirements</a:t>
            </a:r>
          </a:p>
        </p:txBody>
      </p:sp>
      <p:sp>
        <p:nvSpPr>
          <p:cNvPr id="514" name="Shape 514"/>
          <p:cNvSpPr txBox="1"/>
          <p:nvPr/>
        </p:nvSpPr>
        <p:spPr>
          <a:xfrm>
            <a:off x="2326235" y="5166273"/>
            <a:ext cx="1532100" cy="259200"/>
          </a:xfrm>
          <a:prstGeom prst="rect">
            <a:avLst/>
          </a:prstGeom>
          <a:noFill/>
          <a:ln>
            <a:noFill/>
          </a:ln>
        </p:spPr>
        <p:txBody>
          <a:bodyPr lIns="68575" tIns="34275" rIns="68575" bIns="34275" anchor="t" anchorCtr="0">
            <a:noAutofit/>
          </a:bodyPr>
          <a:lstStyle/>
          <a:p>
            <a:pPr marL="0" marR="0" lvl="0" indent="0" algn="l" rtl="0">
              <a:lnSpc>
                <a:spcPct val="80000"/>
              </a:lnSpc>
              <a:spcBef>
                <a:spcPts val="0"/>
              </a:spcBef>
              <a:buSzPct val="25000"/>
              <a:buNone/>
            </a:pPr>
            <a:r>
              <a:rPr lang="en" sz="800" b="0" i="0" u="none" strike="noStrike" cap="none">
                <a:solidFill>
                  <a:srgbClr val="000000"/>
                </a:solidFill>
                <a:latin typeface="Arial Narrow"/>
                <a:ea typeface="Arial Narrow"/>
                <a:cs typeface="Arial Narrow"/>
                <a:sym typeface="Arial Narrow"/>
              </a:rPr>
              <a:t>Check runtime issues</a:t>
            </a:r>
          </a:p>
        </p:txBody>
      </p:sp>
      <p:sp>
        <p:nvSpPr>
          <p:cNvPr id="515" name="Shape 515"/>
          <p:cNvSpPr txBox="1"/>
          <p:nvPr/>
        </p:nvSpPr>
        <p:spPr>
          <a:xfrm>
            <a:off x="2326119" y="3684969"/>
            <a:ext cx="1532100" cy="259200"/>
          </a:xfrm>
          <a:prstGeom prst="rect">
            <a:avLst/>
          </a:prstGeom>
          <a:noFill/>
          <a:ln>
            <a:noFill/>
          </a:ln>
        </p:spPr>
        <p:txBody>
          <a:bodyPr lIns="68575" tIns="34275" rIns="68575" bIns="34275" anchor="t" anchorCtr="0">
            <a:noAutofit/>
          </a:bodyPr>
          <a:lstStyle/>
          <a:p>
            <a:pPr marL="0" marR="0" lvl="0" indent="0" algn="l" rtl="0">
              <a:lnSpc>
                <a:spcPct val="80000"/>
              </a:lnSpc>
              <a:spcBef>
                <a:spcPts val="0"/>
              </a:spcBef>
              <a:buSzPct val="25000"/>
              <a:buNone/>
            </a:pPr>
            <a:r>
              <a:rPr lang="en" sz="800" b="0" i="0" u="none" strike="noStrike" cap="none">
                <a:solidFill>
                  <a:srgbClr val="000000"/>
                </a:solidFill>
                <a:latin typeface="Arial Narrow"/>
                <a:ea typeface="Arial Narrow"/>
                <a:cs typeface="Arial Narrow"/>
                <a:sym typeface="Arial Narrow"/>
              </a:rPr>
              <a:t>Check PL and compiler issues</a:t>
            </a:r>
          </a:p>
        </p:txBody>
      </p:sp>
      <p:sp>
        <p:nvSpPr>
          <p:cNvPr id="516" name="Shape 516"/>
          <p:cNvSpPr txBox="1"/>
          <p:nvPr/>
        </p:nvSpPr>
        <p:spPr>
          <a:xfrm>
            <a:off x="2686567" y="1334433"/>
            <a:ext cx="309000" cy="259200"/>
          </a:xfrm>
          <a:prstGeom prst="rect">
            <a:avLst/>
          </a:prstGeom>
          <a:noFill/>
          <a:ln>
            <a:noFill/>
          </a:ln>
        </p:spPr>
        <p:txBody>
          <a:bodyPr lIns="68575" tIns="34275" rIns="68575" bIns="34275" anchor="t" anchorCtr="0">
            <a:noAutofit/>
          </a:bodyPr>
          <a:lstStyle/>
          <a:p>
            <a:pPr marL="0" marR="0" lvl="0" indent="0" algn="l" rtl="0">
              <a:lnSpc>
                <a:spcPct val="80000"/>
              </a:lnSpc>
              <a:spcBef>
                <a:spcPts val="0"/>
              </a:spcBef>
              <a:buSzPct val="25000"/>
              <a:buNone/>
            </a:pPr>
            <a:r>
              <a:rPr lang="en" sz="800" b="0" i="0" u="none" strike="noStrike" cap="none">
                <a:solidFill>
                  <a:srgbClr val="000000"/>
                </a:solidFill>
                <a:latin typeface="Arial Narrow"/>
                <a:ea typeface="Arial Narrow"/>
                <a:cs typeface="Arial Narrow"/>
                <a:sym typeface="Arial Narrow"/>
              </a:rPr>
              <a:t>No</a:t>
            </a:r>
          </a:p>
        </p:txBody>
      </p:sp>
      <p:sp>
        <p:nvSpPr>
          <p:cNvPr id="517" name="Shape 517"/>
          <p:cNvSpPr txBox="1"/>
          <p:nvPr/>
        </p:nvSpPr>
        <p:spPr>
          <a:xfrm>
            <a:off x="2637000" y="2839306"/>
            <a:ext cx="309000" cy="259200"/>
          </a:xfrm>
          <a:prstGeom prst="rect">
            <a:avLst/>
          </a:prstGeom>
          <a:noFill/>
          <a:ln>
            <a:noFill/>
          </a:ln>
        </p:spPr>
        <p:txBody>
          <a:bodyPr lIns="68575" tIns="34275" rIns="68575" bIns="34275" anchor="t" anchorCtr="0">
            <a:noAutofit/>
          </a:bodyPr>
          <a:lstStyle/>
          <a:p>
            <a:pPr marL="0" marR="0" lvl="0" indent="0" algn="l" rtl="0">
              <a:lnSpc>
                <a:spcPct val="80000"/>
              </a:lnSpc>
              <a:spcBef>
                <a:spcPts val="0"/>
              </a:spcBef>
              <a:buSzPct val="25000"/>
              <a:buNone/>
            </a:pPr>
            <a:r>
              <a:rPr lang="en" sz="800" b="0" i="0" u="none" strike="noStrike" cap="none">
                <a:solidFill>
                  <a:srgbClr val="000000"/>
                </a:solidFill>
                <a:latin typeface="Arial Narrow"/>
                <a:ea typeface="Arial Narrow"/>
                <a:cs typeface="Arial Narrow"/>
                <a:sym typeface="Arial Narrow"/>
              </a:rPr>
              <a:t>No</a:t>
            </a:r>
          </a:p>
        </p:txBody>
      </p:sp>
      <p:sp>
        <p:nvSpPr>
          <p:cNvPr id="518" name="Shape 518"/>
          <p:cNvSpPr txBox="1"/>
          <p:nvPr/>
        </p:nvSpPr>
        <p:spPr>
          <a:xfrm>
            <a:off x="2686575" y="4236389"/>
            <a:ext cx="309000" cy="259200"/>
          </a:xfrm>
          <a:prstGeom prst="rect">
            <a:avLst/>
          </a:prstGeom>
          <a:noFill/>
          <a:ln>
            <a:noFill/>
          </a:ln>
        </p:spPr>
        <p:txBody>
          <a:bodyPr lIns="68575" tIns="34275" rIns="68575" bIns="34275" anchor="t" anchorCtr="0">
            <a:noAutofit/>
          </a:bodyPr>
          <a:lstStyle/>
          <a:p>
            <a:pPr marL="0" marR="0" lvl="0" indent="0" algn="l" rtl="0">
              <a:lnSpc>
                <a:spcPct val="80000"/>
              </a:lnSpc>
              <a:spcBef>
                <a:spcPts val="0"/>
              </a:spcBef>
              <a:buSzPct val="25000"/>
              <a:buNone/>
            </a:pPr>
            <a:r>
              <a:rPr lang="en" sz="800" b="0" i="0" u="none" strike="noStrike" cap="none">
                <a:solidFill>
                  <a:srgbClr val="000000"/>
                </a:solidFill>
                <a:latin typeface="Arial Narrow"/>
                <a:ea typeface="Arial Narrow"/>
                <a:cs typeface="Arial Narrow"/>
                <a:sym typeface="Arial Narrow"/>
              </a:rPr>
              <a:t>No</a:t>
            </a:r>
          </a:p>
        </p:txBody>
      </p:sp>
      <p:sp>
        <p:nvSpPr>
          <p:cNvPr id="519" name="Shape 519"/>
          <p:cNvSpPr txBox="1"/>
          <p:nvPr/>
        </p:nvSpPr>
        <p:spPr>
          <a:xfrm>
            <a:off x="2736712" y="5659206"/>
            <a:ext cx="309000" cy="259200"/>
          </a:xfrm>
          <a:prstGeom prst="rect">
            <a:avLst/>
          </a:prstGeom>
          <a:noFill/>
          <a:ln>
            <a:noFill/>
          </a:ln>
        </p:spPr>
        <p:txBody>
          <a:bodyPr lIns="68575" tIns="34275" rIns="68575" bIns="34275" anchor="t" anchorCtr="0">
            <a:noAutofit/>
          </a:bodyPr>
          <a:lstStyle/>
          <a:p>
            <a:pPr marL="0" marR="0" lvl="0" indent="0" algn="l" rtl="0">
              <a:lnSpc>
                <a:spcPct val="80000"/>
              </a:lnSpc>
              <a:spcBef>
                <a:spcPts val="0"/>
              </a:spcBef>
              <a:buSzPct val="25000"/>
              <a:buNone/>
            </a:pPr>
            <a:r>
              <a:rPr lang="en" sz="800" b="0" i="0" u="none" strike="noStrike" cap="none">
                <a:solidFill>
                  <a:srgbClr val="000000"/>
                </a:solidFill>
                <a:latin typeface="Arial Narrow"/>
                <a:ea typeface="Arial Narrow"/>
                <a:cs typeface="Arial Narrow"/>
                <a:sym typeface="Arial Narrow"/>
              </a:rPr>
              <a:t>No</a:t>
            </a:r>
          </a:p>
        </p:txBody>
      </p:sp>
      <p:sp>
        <p:nvSpPr>
          <p:cNvPr id="520" name="Shape 520"/>
          <p:cNvSpPr txBox="1"/>
          <p:nvPr/>
        </p:nvSpPr>
        <p:spPr>
          <a:xfrm>
            <a:off x="1559789" y="4462006"/>
            <a:ext cx="309000" cy="259200"/>
          </a:xfrm>
          <a:prstGeom prst="rect">
            <a:avLst/>
          </a:prstGeom>
          <a:noFill/>
          <a:ln>
            <a:noFill/>
          </a:ln>
        </p:spPr>
        <p:txBody>
          <a:bodyPr lIns="68575" tIns="34275" rIns="68575" bIns="34275" anchor="t" anchorCtr="0">
            <a:noAutofit/>
          </a:bodyPr>
          <a:lstStyle/>
          <a:p>
            <a:pPr marL="0" marR="0" lvl="0" indent="0" algn="l" rtl="0">
              <a:lnSpc>
                <a:spcPct val="80000"/>
              </a:lnSpc>
              <a:spcBef>
                <a:spcPts val="0"/>
              </a:spcBef>
              <a:buSzPct val="25000"/>
              <a:buNone/>
            </a:pPr>
            <a:r>
              <a:rPr lang="en" sz="800" b="0" i="0" u="none" strike="noStrike" cap="none">
                <a:solidFill>
                  <a:srgbClr val="000000"/>
                </a:solidFill>
                <a:latin typeface="Arial Narrow"/>
                <a:ea typeface="Arial Narrow"/>
                <a:cs typeface="Arial Narrow"/>
                <a:sym typeface="Arial Narrow"/>
              </a:rPr>
              <a:t>Yes </a:t>
            </a:r>
          </a:p>
        </p:txBody>
      </p:sp>
      <p:sp>
        <p:nvSpPr>
          <p:cNvPr id="521" name="Shape 521"/>
          <p:cNvSpPr txBox="1"/>
          <p:nvPr/>
        </p:nvSpPr>
        <p:spPr>
          <a:xfrm>
            <a:off x="1668607" y="2930750"/>
            <a:ext cx="309000" cy="259200"/>
          </a:xfrm>
          <a:prstGeom prst="rect">
            <a:avLst/>
          </a:prstGeom>
          <a:noFill/>
          <a:ln>
            <a:noFill/>
          </a:ln>
        </p:spPr>
        <p:txBody>
          <a:bodyPr lIns="68575" tIns="34275" rIns="68575" bIns="34275" anchor="t" anchorCtr="0">
            <a:noAutofit/>
          </a:bodyPr>
          <a:lstStyle/>
          <a:p>
            <a:pPr marL="0" marR="0" lvl="0" indent="0" algn="l" rtl="0">
              <a:lnSpc>
                <a:spcPct val="80000"/>
              </a:lnSpc>
              <a:spcBef>
                <a:spcPts val="0"/>
              </a:spcBef>
              <a:buSzPct val="25000"/>
              <a:buNone/>
            </a:pPr>
            <a:r>
              <a:rPr lang="en" sz="800" b="0" i="0" u="none" strike="noStrike" cap="none">
                <a:solidFill>
                  <a:srgbClr val="000000"/>
                </a:solidFill>
                <a:latin typeface="Arial Narrow"/>
                <a:ea typeface="Arial Narrow"/>
                <a:cs typeface="Arial Narrow"/>
                <a:sym typeface="Arial Narrow"/>
              </a:rPr>
              <a:t>Yes </a:t>
            </a:r>
          </a:p>
        </p:txBody>
      </p:sp>
      <p:sp>
        <p:nvSpPr>
          <p:cNvPr id="522" name="Shape 522"/>
          <p:cNvSpPr txBox="1"/>
          <p:nvPr/>
        </p:nvSpPr>
        <p:spPr>
          <a:xfrm>
            <a:off x="1619750" y="1578879"/>
            <a:ext cx="309000" cy="259200"/>
          </a:xfrm>
          <a:prstGeom prst="rect">
            <a:avLst/>
          </a:prstGeom>
          <a:noFill/>
          <a:ln>
            <a:noFill/>
          </a:ln>
        </p:spPr>
        <p:txBody>
          <a:bodyPr lIns="68575" tIns="34275" rIns="68575" bIns="34275" anchor="t" anchorCtr="0">
            <a:noAutofit/>
          </a:bodyPr>
          <a:lstStyle/>
          <a:p>
            <a:pPr marL="0" marR="0" lvl="0" indent="0" algn="l" rtl="0">
              <a:lnSpc>
                <a:spcPct val="80000"/>
              </a:lnSpc>
              <a:spcBef>
                <a:spcPts val="0"/>
              </a:spcBef>
              <a:buSzPct val="25000"/>
              <a:buNone/>
            </a:pPr>
            <a:r>
              <a:rPr lang="en" sz="800" b="0" i="0" u="none" strike="noStrike" cap="none">
                <a:solidFill>
                  <a:srgbClr val="000000"/>
                </a:solidFill>
                <a:latin typeface="Arial Narrow"/>
                <a:ea typeface="Arial Narrow"/>
                <a:cs typeface="Arial Narrow"/>
                <a:sym typeface="Arial Narrow"/>
              </a:rPr>
              <a:t>Yes </a:t>
            </a:r>
          </a:p>
        </p:txBody>
      </p:sp>
      <p:sp>
        <p:nvSpPr>
          <p:cNvPr id="523" name="Shape 523"/>
          <p:cNvSpPr txBox="1"/>
          <p:nvPr/>
        </p:nvSpPr>
        <p:spPr>
          <a:xfrm>
            <a:off x="4894824" y="898566"/>
            <a:ext cx="3713399" cy="794700"/>
          </a:xfrm>
          <a:prstGeom prst="rect">
            <a:avLst/>
          </a:prstGeom>
          <a:noFill/>
          <a:ln>
            <a:noFill/>
          </a:ln>
        </p:spPr>
        <p:txBody>
          <a:bodyPr lIns="68575" tIns="34275" rIns="68575" bIns="34275" anchor="t" anchorCtr="0">
            <a:noAutofit/>
          </a:bodyPr>
          <a:lstStyle/>
          <a:p>
            <a:pPr marL="0" marR="0" lvl="0" indent="0" algn="l" rtl="0">
              <a:lnSpc>
                <a:spcPct val="80000"/>
              </a:lnSpc>
              <a:spcBef>
                <a:spcPts val="0"/>
              </a:spcBef>
              <a:buSzPct val="25000"/>
              <a:buNone/>
            </a:pPr>
            <a:r>
              <a:rPr lang="en" sz="700" b="0" i="0" u="none" strike="noStrike" cap="none">
                <a:solidFill>
                  <a:srgbClr val="000000"/>
                </a:solidFill>
                <a:latin typeface="Arial Narrow"/>
                <a:ea typeface="Arial Narrow"/>
                <a:cs typeface="Arial Narrow"/>
                <a:sym typeface="Arial Narrow"/>
              </a:rPr>
              <a:t>Not much we can do– the situation demands a functionality for which no implementation unit exist. Generating code for new functionality is not within our scope.</a:t>
            </a:r>
          </a:p>
          <a:p>
            <a:pPr marL="0" marR="0" lvl="0" indent="12700" algn="l" rtl="0">
              <a:lnSpc>
                <a:spcPct val="80000"/>
              </a:lnSpc>
              <a:spcBef>
                <a:spcPts val="0"/>
              </a:spcBef>
              <a:buClr>
                <a:srgbClr val="000000"/>
              </a:buClr>
              <a:buSzPct val="85714"/>
              <a:buFont typeface="Arial"/>
              <a:buChar char="•"/>
            </a:pPr>
            <a:r>
              <a:rPr lang="en" sz="700" b="0" i="0" u="none" strike="noStrike" cap="none">
                <a:solidFill>
                  <a:srgbClr val="000000"/>
                </a:solidFill>
                <a:latin typeface="Arial Narrow"/>
                <a:ea typeface="Arial Narrow"/>
                <a:cs typeface="Arial Narrow"/>
                <a:sym typeface="Arial Narrow"/>
              </a:rPr>
              <a:t>Is it possible to put two DFUs that we have to get what is needed?</a:t>
            </a:r>
            <a:r>
              <a:rPr lang="en" sz="700" b="0" i="0" u="none" strike="noStrike" cap="none">
                <a:solidFill>
                  <a:srgbClr val="FF0000"/>
                </a:solidFill>
                <a:latin typeface="Arial Narrow"/>
                <a:ea typeface="Arial Narrow"/>
                <a:cs typeface="Arial Narrow"/>
                <a:sym typeface="Arial Narrow"/>
              </a:rPr>
              <a:t> (Potential area of researc</a:t>
            </a:r>
            <a:r>
              <a:rPr lang="en" sz="600" b="0" i="0" u="none" strike="noStrike" cap="none">
                <a:solidFill>
                  <a:srgbClr val="FF0000"/>
                </a:solidFill>
                <a:latin typeface="Arial Narrow"/>
                <a:ea typeface="Arial Narrow"/>
                <a:cs typeface="Arial Narrow"/>
                <a:sym typeface="Arial Narrow"/>
              </a:rPr>
              <a:t>h?)</a:t>
            </a:r>
          </a:p>
        </p:txBody>
      </p:sp>
      <p:sp>
        <p:nvSpPr>
          <p:cNvPr id="512" name="Shape 512"/>
          <p:cNvSpPr/>
          <p:nvPr/>
        </p:nvSpPr>
        <p:spPr>
          <a:xfrm>
            <a:off x="4061235" y="1063562"/>
            <a:ext cx="685800" cy="301800"/>
          </a:xfrm>
          <a:prstGeom prst="rect">
            <a:avLst/>
          </a:prstGeom>
          <a:solidFill>
            <a:srgbClr val="FF0000"/>
          </a:solidFill>
          <a:ln w="12600" cap="flat" cmpd="sng">
            <a:solidFill>
              <a:srgbClr val="000000"/>
            </a:solidFill>
            <a:prstDash val="solid"/>
            <a:miter/>
            <a:headEnd type="none" w="med" len="med"/>
            <a:tailEnd type="none" w="med" len="med"/>
          </a:ln>
        </p:spPr>
        <p:txBody>
          <a:bodyPr lIns="68575" tIns="34275" rIns="68575" bIns="34275" anchor="ctr" anchorCtr="1">
            <a:noAutofit/>
          </a:bodyPr>
          <a:lstStyle/>
          <a:p>
            <a:pPr marL="0" marR="0" lvl="0" indent="0" algn="ctr" rtl="0">
              <a:lnSpc>
                <a:spcPct val="100000"/>
              </a:lnSpc>
              <a:spcBef>
                <a:spcPts val="0"/>
              </a:spcBef>
              <a:buSzPct val="25000"/>
              <a:buNone/>
            </a:pPr>
            <a:r>
              <a:rPr lang="en" sz="1400" b="0" i="0" u="none" strike="noStrike" cap="none">
                <a:solidFill>
                  <a:srgbClr val="FFFFFF"/>
                </a:solidFill>
                <a:latin typeface="Calibri"/>
                <a:ea typeface="Calibri"/>
                <a:cs typeface="Calibri"/>
                <a:sym typeface="Calibri"/>
              </a:rPr>
              <a:t>??</a:t>
            </a:r>
          </a:p>
        </p:txBody>
      </p:sp>
      <p:cxnSp>
        <p:nvCxnSpPr>
          <p:cNvPr id="524" name="Shape 524"/>
          <p:cNvCxnSpPr>
            <a:stCxn id="505" idx="3"/>
            <a:endCxn id="525" idx="3"/>
          </p:cNvCxnSpPr>
          <p:nvPr/>
        </p:nvCxnSpPr>
        <p:spPr>
          <a:xfrm>
            <a:off x="2636975" y="2815500"/>
            <a:ext cx="1119600" cy="0"/>
          </a:xfrm>
          <a:prstGeom prst="straightConnector1">
            <a:avLst/>
          </a:prstGeom>
          <a:noFill/>
          <a:ln w="9525" cap="flat" cmpd="sng">
            <a:solidFill>
              <a:srgbClr val="5B9BD5"/>
            </a:solidFill>
            <a:prstDash val="solid"/>
            <a:miter/>
            <a:headEnd type="none" w="med" len="med"/>
            <a:tailEnd type="triangle" w="lg" len="lg"/>
          </a:ln>
        </p:spPr>
      </p:cxnSp>
      <p:cxnSp>
        <p:nvCxnSpPr>
          <p:cNvPr id="526" name="Shape 526"/>
          <p:cNvCxnSpPr>
            <a:stCxn id="506" idx="3"/>
            <a:endCxn id="527" idx="3"/>
          </p:cNvCxnSpPr>
          <p:nvPr/>
        </p:nvCxnSpPr>
        <p:spPr>
          <a:xfrm>
            <a:off x="2636962" y="4213783"/>
            <a:ext cx="1272000" cy="0"/>
          </a:xfrm>
          <a:prstGeom prst="straightConnector1">
            <a:avLst/>
          </a:prstGeom>
          <a:noFill/>
          <a:ln w="9525" cap="flat" cmpd="sng">
            <a:solidFill>
              <a:srgbClr val="5B9BD5"/>
            </a:solidFill>
            <a:prstDash val="solid"/>
            <a:miter/>
            <a:headEnd type="none" w="med" len="med"/>
            <a:tailEnd type="triangle" w="lg" len="lg"/>
          </a:ln>
        </p:spPr>
      </p:cxnSp>
      <p:cxnSp>
        <p:nvCxnSpPr>
          <p:cNvPr id="528" name="Shape 528"/>
          <p:cNvCxnSpPr>
            <a:stCxn id="508" idx="3"/>
            <a:endCxn id="529" idx="3"/>
          </p:cNvCxnSpPr>
          <p:nvPr/>
        </p:nvCxnSpPr>
        <p:spPr>
          <a:xfrm>
            <a:off x="2636987" y="5671866"/>
            <a:ext cx="1424100" cy="0"/>
          </a:xfrm>
          <a:prstGeom prst="straightConnector1">
            <a:avLst/>
          </a:prstGeom>
          <a:noFill/>
          <a:ln w="9525" cap="flat" cmpd="sng">
            <a:solidFill>
              <a:srgbClr val="5B9BD5"/>
            </a:solidFill>
            <a:prstDash val="solid"/>
            <a:miter/>
            <a:headEnd type="none" w="med" len="med"/>
            <a:tailEnd type="triangle" w="lg" len="lg"/>
          </a:ln>
        </p:spPr>
      </p:cxnSp>
      <p:sp>
        <p:nvSpPr>
          <p:cNvPr id="530" name="Shape 530"/>
          <p:cNvSpPr txBox="1"/>
          <p:nvPr/>
        </p:nvSpPr>
        <p:spPr>
          <a:xfrm>
            <a:off x="4882950" y="2024280"/>
            <a:ext cx="4005600" cy="1543199"/>
          </a:xfrm>
          <a:prstGeom prst="rect">
            <a:avLst/>
          </a:prstGeom>
          <a:noFill/>
          <a:ln>
            <a:noFill/>
          </a:ln>
        </p:spPr>
        <p:txBody>
          <a:bodyPr lIns="68575" tIns="34275" rIns="68575" bIns="34275" anchor="t" anchorCtr="0">
            <a:noAutofit/>
          </a:bodyPr>
          <a:lstStyle/>
          <a:p>
            <a:pPr marL="0" marR="0" lvl="0" indent="0" algn="l" rtl="0">
              <a:lnSpc>
                <a:spcPct val="80000"/>
              </a:lnSpc>
              <a:spcBef>
                <a:spcPts val="0"/>
              </a:spcBef>
              <a:buSzPct val="25000"/>
              <a:buNone/>
            </a:pPr>
            <a:r>
              <a:rPr lang="en" sz="600" b="0" i="0" u="none" strike="noStrike" cap="none">
                <a:solidFill>
                  <a:srgbClr val="000000"/>
                </a:solidFill>
                <a:latin typeface="Arial Narrow"/>
                <a:ea typeface="Arial Narrow"/>
                <a:cs typeface="Arial Narrow"/>
                <a:sym typeface="Arial Narrow"/>
              </a:rPr>
              <a:t>We have a component that can do (functionally) what is needed, but its resource profile/dependencies do not match what is available</a:t>
            </a:r>
          </a:p>
          <a:p>
            <a:pPr marL="0" marR="0" lvl="0" indent="6350" algn="l" rtl="0">
              <a:lnSpc>
                <a:spcPct val="80000"/>
              </a:lnSpc>
              <a:spcBef>
                <a:spcPts val="0"/>
              </a:spcBef>
              <a:buClr>
                <a:srgbClr val="000000"/>
              </a:buClr>
              <a:buSzPct val="100000"/>
              <a:buFont typeface="Arial"/>
              <a:buChar char="•"/>
            </a:pPr>
            <a:r>
              <a:rPr lang="en" sz="700" b="0" i="0" u="none" strike="noStrike" cap="none">
                <a:solidFill>
                  <a:srgbClr val="000000"/>
                </a:solidFill>
                <a:latin typeface="Arial Narrow"/>
                <a:ea typeface="Arial Narrow"/>
                <a:cs typeface="Arial Narrow"/>
                <a:sym typeface="Arial Narrow"/>
              </a:rPr>
              <a:t>Provide change prescription for mission and deployment environment</a:t>
            </a:r>
          </a:p>
          <a:p>
            <a:pPr marL="342900" marR="0" lvl="1" indent="6350" algn="l" rtl="0">
              <a:lnSpc>
                <a:spcPct val="80000"/>
              </a:lnSpc>
              <a:spcBef>
                <a:spcPts val="0"/>
              </a:spcBef>
              <a:buClr>
                <a:srgbClr val="000000"/>
              </a:buClr>
              <a:buSzPct val="100000"/>
              <a:buFont typeface="Arial"/>
              <a:buChar char="•"/>
            </a:pPr>
            <a:r>
              <a:rPr lang="en" sz="700" b="0" i="0" u="none" strike="noStrike" cap="none">
                <a:solidFill>
                  <a:srgbClr val="000000"/>
                </a:solidFill>
                <a:latin typeface="Arial Narrow"/>
                <a:ea typeface="Arial Narrow"/>
                <a:cs typeface="Arial Narrow"/>
                <a:sym typeface="Arial Narrow"/>
              </a:rPr>
              <a:t>Less interesting for BRASS</a:t>
            </a:r>
          </a:p>
          <a:p>
            <a:pPr marL="0" marR="0" lvl="0" indent="6350" algn="l" rtl="0">
              <a:lnSpc>
                <a:spcPct val="80000"/>
              </a:lnSpc>
              <a:spcBef>
                <a:spcPts val="0"/>
              </a:spcBef>
              <a:buClr>
                <a:srgbClr val="000000"/>
              </a:buClr>
              <a:buSzPct val="100000"/>
              <a:buFont typeface="Arial"/>
              <a:buChar char="•"/>
            </a:pPr>
            <a:r>
              <a:rPr lang="en" sz="700" b="0" i="0" u="none" strike="noStrike" cap="none">
                <a:solidFill>
                  <a:srgbClr val="000000"/>
                </a:solidFill>
                <a:latin typeface="Arial Narrow"/>
                <a:ea typeface="Arial Narrow"/>
                <a:cs typeface="Arial Narrow"/>
                <a:sym typeface="Arial Narrow"/>
              </a:rPr>
              <a:t>Provide change prescription for code</a:t>
            </a:r>
          </a:p>
          <a:p>
            <a:pPr marR="0" lvl="0" algn="l" rtl="0">
              <a:lnSpc>
                <a:spcPct val="80000"/>
              </a:lnSpc>
              <a:spcBef>
                <a:spcPts val="0"/>
              </a:spcBef>
              <a:buNone/>
            </a:pPr>
            <a:r>
              <a:rPr lang="en" sz="700">
                <a:latin typeface="Arial Narrow"/>
                <a:ea typeface="Arial Narrow"/>
                <a:cs typeface="Arial Narrow"/>
                <a:sym typeface="Arial Narrow"/>
              </a:rPr>
              <a:t>&gt; </a:t>
            </a:r>
            <a:r>
              <a:rPr lang="en" sz="700" b="0" i="0" u="none" strike="noStrike" cap="none">
                <a:solidFill>
                  <a:srgbClr val="000000"/>
                </a:solidFill>
                <a:latin typeface="Arial Narrow"/>
                <a:ea typeface="Arial Narrow"/>
                <a:cs typeface="Arial Narrow"/>
                <a:sym typeface="Arial Narrow"/>
              </a:rPr>
              <a:t>Act on the change prescription for code </a:t>
            </a:r>
          </a:p>
          <a:p>
            <a:pPr marL="342900" marR="0" lvl="1" indent="6350" algn="l" rtl="0">
              <a:lnSpc>
                <a:spcPct val="80000"/>
              </a:lnSpc>
              <a:spcBef>
                <a:spcPts val="0"/>
              </a:spcBef>
              <a:buClr>
                <a:srgbClr val="000000"/>
              </a:buClr>
              <a:buSzPct val="100000"/>
              <a:buFont typeface="Arial"/>
              <a:buChar char="•"/>
            </a:pPr>
            <a:r>
              <a:rPr lang="en" sz="700" b="0" i="0" u="none" strike="noStrike" cap="none">
                <a:solidFill>
                  <a:srgbClr val="000000"/>
                </a:solidFill>
                <a:latin typeface="Arial Narrow"/>
                <a:ea typeface="Arial Narrow"/>
                <a:cs typeface="Arial Narrow"/>
                <a:sym typeface="Arial Narrow"/>
              </a:rPr>
              <a:t>Catalog of domain specific transforms or mutations for altering resource usage</a:t>
            </a:r>
          </a:p>
          <a:p>
            <a:pPr marL="685800" marR="0" lvl="2" indent="6350" algn="l" rtl="0">
              <a:lnSpc>
                <a:spcPct val="80000"/>
              </a:lnSpc>
              <a:spcBef>
                <a:spcPts val="0"/>
              </a:spcBef>
              <a:buClr>
                <a:srgbClr val="000000"/>
              </a:buClr>
              <a:buSzPct val="100000"/>
              <a:buFont typeface="Arial"/>
              <a:buChar char="•"/>
            </a:pPr>
            <a:r>
              <a:rPr lang="en" sz="700" b="0" i="0" u="none" strike="noStrike" cap="none">
                <a:solidFill>
                  <a:srgbClr val="000000"/>
                </a:solidFill>
                <a:latin typeface="Arial Narrow"/>
                <a:ea typeface="Arial Narrow"/>
                <a:cs typeface="Arial Narrow"/>
                <a:sym typeface="Arial Narrow"/>
              </a:rPr>
              <a:t>Works only on “system resources” i.e., CPU, Memory, Bandwidth and our tactical SA domain </a:t>
            </a:r>
            <a:r>
              <a:rPr lang="en" sz="700" b="0" i="0" u="none" strike="noStrike" cap="none">
                <a:solidFill>
                  <a:srgbClr val="FF0000"/>
                </a:solidFill>
                <a:latin typeface="Arial Narrow"/>
                <a:ea typeface="Arial Narrow"/>
                <a:cs typeface="Arial Narrow"/>
                <a:sym typeface="Arial Narrow"/>
              </a:rPr>
              <a:t>(Current/Active topic of research)</a:t>
            </a:r>
          </a:p>
          <a:p>
            <a:pPr marL="0" marR="0" lvl="0" indent="6350" algn="l" rtl="0">
              <a:lnSpc>
                <a:spcPct val="80000"/>
              </a:lnSpc>
              <a:spcBef>
                <a:spcPts val="0"/>
              </a:spcBef>
              <a:buClr>
                <a:srgbClr val="00B050"/>
              </a:buClr>
              <a:buSzPct val="100000"/>
              <a:buFont typeface="Noto Sans Symbols"/>
              <a:buChar char="•"/>
            </a:pPr>
            <a:r>
              <a:rPr lang="en" sz="700" b="0" i="0" u="none" strike="noStrike" cap="none">
                <a:solidFill>
                  <a:srgbClr val="00B050"/>
                </a:solidFill>
                <a:latin typeface="Arial Narrow"/>
                <a:ea typeface="Arial Narrow"/>
                <a:cs typeface="Arial Narrow"/>
                <a:sym typeface="Arial Narrow"/>
              </a:rPr>
              <a:t>Act on the change prescription manually/negotiate requirement/ecosystem provisions</a:t>
            </a:r>
          </a:p>
          <a:p>
            <a:pPr marL="342900" marR="0" lvl="1" indent="6350" algn="l" rtl="0">
              <a:lnSpc>
                <a:spcPct val="80000"/>
              </a:lnSpc>
              <a:spcBef>
                <a:spcPts val="0"/>
              </a:spcBef>
              <a:buClr>
                <a:srgbClr val="000000"/>
              </a:buClr>
              <a:buSzPct val="100000"/>
              <a:buFont typeface="Arial"/>
              <a:buChar char="•"/>
            </a:pPr>
            <a:r>
              <a:rPr lang="en" sz="700" b="0" i="0" u="none" strike="noStrike" cap="none">
                <a:solidFill>
                  <a:srgbClr val="000000"/>
                </a:solidFill>
                <a:latin typeface="Arial Narrow"/>
                <a:ea typeface="Arial Narrow"/>
                <a:cs typeface="Arial Narrow"/>
                <a:sym typeface="Arial Narrow"/>
              </a:rPr>
              <a:t>Less interesting for BRASS</a:t>
            </a:r>
          </a:p>
        </p:txBody>
      </p:sp>
      <p:sp>
        <p:nvSpPr>
          <p:cNvPr id="531" name="Shape 531"/>
          <p:cNvSpPr txBox="1"/>
          <p:nvPr/>
        </p:nvSpPr>
        <p:spPr>
          <a:xfrm>
            <a:off x="4894829" y="3806639"/>
            <a:ext cx="3993900" cy="1287600"/>
          </a:xfrm>
          <a:prstGeom prst="rect">
            <a:avLst/>
          </a:prstGeom>
          <a:noFill/>
          <a:ln>
            <a:noFill/>
          </a:ln>
        </p:spPr>
        <p:txBody>
          <a:bodyPr lIns="68575" tIns="34275" rIns="68575" bIns="34275" anchor="t" anchorCtr="0">
            <a:noAutofit/>
          </a:bodyPr>
          <a:lstStyle/>
          <a:p>
            <a:pPr marL="0" marR="0" lvl="0" indent="0" algn="l" rtl="0">
              <a:lnSpc>
                <a:spcPct val="80000"/>
              </a:lnSpc>
              <a:spcBef>
                <a:spcPts val="0"/>
              </a:spcBef>
              <a:buSzPct val="25000"/>
              <a:buNone/>
            </a:pPr>
            <a:r>
              <a:rPr lang="en" sz="600" b="0" i="0" u="none" strike="noStrike" cap="none">
                <a:solidFill>
                  <a:srgbClr val="000000"/>
                </a:solidFill>
                <a:latin typeface="Arial Narrow"/>
                <a:ea typeface="Arial Narrow"/>
                <a:cs typeface="Arial Narrow"/>
                <a:sym typeface="Arial Narrow"/>
              </a:rPr>
              <a:t>W</a:t>
            </a:r>
            <a:r>
              <a:rPr lang="en" sz="700" b="0" i="0" u="none" strike="noStrike" cap="none">
                <a:solidFill>
                  <a:srgbClr val="000000"/>
                </a:solidFill>
                <a:latin typeface="Arial Narrow"/>
                <a:ea typeface="Arial Narrow"/>
                <a:cs typeface="Arial Narrow"/>
                <a:sym typeface="Arial Narrow"/>
              </a:rPr>
              <a:t>e have a component that can do (functionally) what is needed and its declared extra-functional spec matches what is available, but PL syntax, initialization and other dependencies are not satisfied</a:t>
            </a:r>
          </a:p>
          <a:p>
            <a:pPr marL="0" marR="0" lvl="0" indent="6350" algn="l" rtl="0">
              <a:lnSpc>
                <a:spcPct val="80000"/>
              </a:lnSpc>
              <a:spcBef>
                <a:spcPts val="0"/>
              </a:spcBef>
              <a:buClr>
                <a:srgbClr val="000000"/>
              </a:buClr>
              <a:buSzPct val="100000"/>
              <a:buFont typeface="Arial"/>
              <a:buChar char="•"/>
            </a:pPr>
            <a:r>
              <a:rPr lang="en" sz="700" b="0" i="0" u="none" strike="noStrike" cap="none">
                <a:solidFill>
                  <a:srgbClr val="000000"/>
                </a:solidFill>
                <a:latin typeface="Arial Narrow"/>
                <a:ea typeface="Arial Narrow"/>
                <a:cs typeface="Arial Narrow"/>
                <a:sym typeface="Arial Narrow"/>
              </a:rPr>
              <a:t>Provide change prescription for code</a:t>
            </a:r>
          </a:p>
          <a:p>
            <a:pPr marL="0" marR="0" lvl="0" indent="6350" algn="l" rtl="0">
              <a:lnSpc>
                <a:spcPct val="80000"/>
              </a:lnSpc>
              <a:spcBef>
                <a:spcPts val="0"/>
              </a:spcBef>
              <a:buClr>
                <a:srgbClr val="000000"/>
              </a:buClr>
              <a:buSzPct val="100000"/>
              <a:buFont typeface="Noto Sans Symbols"/>
              <a:buChar char="•"/>
            </a:pPr>
            <a:r>
              <a:rPr lang="en" sz="700" b="0" i="0" u="none" strike="noStrike" cap="none">
                <a:solidFill>
                  <a:srgbClr val="000000"/>
                </a:solidFill>
                <a:latin typeface="Arial Narrow"/>
                <a:ea typeface="Arial Narrow"/>
                <a:cs typeface="Arial Narrow"/>
                <a:sym typeface="Arial Narrow"/>
              </a:rPr>
              <a:t>Act on the change prescription</a:t>
            </a:r>
          </a:p>
          <a:p>
            <a:pPr marL="342900" marR="0" lvl="1" indent="6350" algn="l" rtl="0">
              <a:lnSpc>
                <a:spcPct val="80000"/>
              </a:lnSpc>
              <a:spcBef>
                <a:spcPts val="0"/>
              </a:spcBef>
              <a:buClr>
                <a:srgbClr val="000000"/>
              </a:buClr>
              <a:buSzPct val="100000"/>
              <a:buFont typeface="Arial"/>
              <a:buChar char="•"/>
            </a:pPr>
            <a:r>
              <a:rPr lang="en" sz="700" b="0" i="0" u="none" strike="noStrike" cap="none">
                <a:solidFill>
                  <a:srgbClr val="000000"/>
                </a:solidFill>
                <a:latin typeface="Arial Narrow"/>
                <a:ea typeface="Arial Narrow"/>
                <a:cs typeface="Arial Narrow"/>
                <a:sym typeface="Arial Narrow"/>
              </a:rPr>
              <a:t>Catalog of domain specific mutation/rewriting primitives that works for our chosen programming language and anticipated dependency issues </a:t>
            </a:r>
            <a:r>
              <a:rPr lang="en" sz="700" b="0" i="0" u="none" strike="noStrike" cap="none">
                <a:solidFill>
                  <a:srgbClr val="FF0000"/>
                </a:solidFill>
                <a:latin typeface="Arial Narrow"/>
                <a:ea typeface="Arial Narrow"/>
                <a:cs typeface="Arial Narrow"/>
                <a:sym typeface="Arial Narrow"/>
              </a:rPr>
              <a:t>(Future topic of research)</a:t>
            </a:r>
          </a:p>
          <a:p>
            <a:pPr marL="0" marR="0" lvl="0" indent="6350" algn="l" rtl="0">
              <a:lnSpc>
                <a:spcPct val="80000"/>
              </a:lnSpc>
              <a:spcBef>
                <a:spcPts val="0"/>
              </a:spcBef>
              <a:buClr>
                <a:srgbClr val="00B050"/>
              </a:buClr>
              <a:buSzPct val="100000"/>
              <a:buFont typeface="Noto Sans Symbols"/>
              <a:buChar char="•"/>
            </a:pPr>
            <a:r>
              <a:rPr lang="en" sz="700" b="0" i="0" u="none" strike="noStrike" cap="none">
                <a:solidFill>
                  <a:srgbClr val="00B050"/>
                </a:solidFill>
                <a:latin typeface="Arial Narrow"/>
                <a:ea typeface="Arial Narrow"/>
                <a:cs typeface="Arial Narrow"/>
                <a:sym typeface="Arial Narrow"/>
              </a:rPr>
              <a:t>Act on the change prescription manually/negotiate requirement/ecosystem provisions</a:t>
            </a:r>
          </a:p>
          <a:p>
            <a:pPr marL="342900" marR="0" lvl="1" indent="6350" algn="l" rtl="0">
              <a:lnSpc>
                <a:spcPct val="80000"/>
              </a:lnSpc>
              <a:spcBef>
                <a:spcPts val="0"/>
              </a:spcBef>
              <a:buClr>
                <a:srgbClr val="000000"/>
              </a:buClr>
              <a:buSzPct val="100000"/>
              <a:buFont typeface="Arial"/>
              <a:buChar char="•"/>
            </a:pPr>
            <a:r>
              <a:rPr lang="en" sz="700" b="0" i="0" u="none" strike="noStrike" cap="none">
                <a:solidFill>
                  <a:srgbClr val="000000"/>
                </a:solidFill>
                <a:latin typeface="Arial Narrow"/>
                <a:ea typeface="Arial Narrow"/>
                <a:cs typeface="Arial Narrow"/>
                <a:sym typeface="Arial Narrow"/>
              </a:rPr>
              <a:t>Less interesting for BRASS</a:t>
            </a:r>
          </a:p>
        </p:txBody>
      </p:sp>
      <p:sp>
        <p:nvSpPr>
          <p:cNvPr id="532" name="Shape 532"/>
          <p:cNvSpPr txBox="1"/>
          <p:nvPr/>
        </p:nvSpPr>
        <p:spPr>
          <a:xfrm>
            <a:off x="4887539" y="5208839"/>
            <a:ext cx="4001100" cy="1159800"/>
          </a:xfrm>
          <a:prstGeom prst="rect">
            <a:avLst/>
          </a:prstGeom>
          <a:noFill/>
          <a:ln>
            <a:noFill/>
          </a:ln>
        </p:spPr>
        <p:txBody>
          <a:bodyPr lIns="68575" tIns="34275" rIns="68575" bIns="34275" anchor="t" anchorCtr="0">
            <a:noAutofit/>
          </a:bodyPr>
          <a:lstStyle/>
          <a:p>
            <a:pPr marL="0" marR="0" lvl="0" indent="0" algn="l" rtl="0">
              <a:lnSpc>
                <a:spcPct val="80000"/>
              </a:lnSpc>
              <a:spcBef>
                <a:spcPts val="0"/>
              </a:spcBef>
              <a:buSzPct val="25000"/>
              <a:buNone/>
            </a:pPr>
            <a:r>
              <a:rPr lang="en" sz="600" b="0" i="0" u="none" strike="noStrike" cap="none">
                <a:solidFill>
                  <a:srgbClr val="000000"/>
                </a:solidFill>
                <a:latin typeface="Arial Narrow"/>
                <a:ea typeface="Arial Narrow"/>
                <a:cs typeface="Arial Narrow"/>
                <a:sym typeface="Arial Narrow"/>
              </a:rPr>
              <a:t>We have a component that can do (functionally) what is needed, its declared extra-functional spec matches what is available, and it </a:t>
            </a:r>
            <a:r>
              <a:rPr lang="en" sz="700" b="0" i="0" u="none" strike="noStrike" cap="none">
                <a:solidFill>
                  <a:srgbClr val="000000"/>
                </a:solidFill>
                <a:latin typeface="Arial Narrow"/>
                <a:ea typeface="Arial Narrow"/>
                <a:cs typeface="Arial Narrow"/>
                <a:sym typeface="Arial Narrow"/>
              </a:rPr>
              <a:t>compiles– some runtime dependencies were not met</a:t>
            </a:r>
          </a:p>
          <a:p>
            <a:pPr marL="0" marR="0" lvl="0" indent="6350" algn="l" rtl="0">
              <a:lnSpc>
                <a:spcPct val="80000"/>
              </a:lnSpc>
              <a:spcBef>
                <a:spcPts val="0"/>
              </a:spcBef>
              <a:buClr>
                <a:srgbClr val="000000"/>
              </a:buClr>
              <a:buSzPct val="100000"/>
              <a:buFont typeface="Arial"/>
              <a:buChar char="•"/>
            </a:pPr>
            <a:r>
              <a:rPr lang="en" sz="700" b="0" i="0" u="none" strike="noStrike" cap="none">
                <a:solidFill>
                  <a:srgbClr val="000000"/>
                </a:solidFill>
                <a:latin typeface="Arial Narrow"/>
                <a:ea typeface="Arial Narrow"/>
                <a:cs typeface="Arial Narrow"/>
                <a:sym typeface="Arial Narrow"/>
              </a:rPr>
              <a:t>Provide change prescription for code</a:t>
            </a:r>
          </a:p>
          <a:p>
            <a:pPr marL="0" marR="0" lvl="0" indent="6350" algn="l" rtl="0">
              <a:lnSpc>
                <a:spcPct val="80000"/>
              </a:lnSpc>
              <a:spcBef>
                <a:spcPts val="0"/>
              </a:spcBef>
              <a:buClr>
                <a:srgbClr val="000000"/>
              </a:buClr>
              <a:buSzPct val="100000"/>
              <a:buFont typeface="Noto Sans Symbols"/>
              <a:buChar char="•"/>
            </a:pPr>
            <a:r>
              <a:rPr lang="en" sz="700" b="0" i="0" u="none" strike="noStrike" cap="none">
                <a:solidFill>
                  <a:srgbClr val="000000"/>
                </a:solidFill>
                <a:latin typeface="Arial Narrow"/>
                <a:ea typeface="Arial Narrow"/>
                <a:cs typeface="Arial Narrow"/>
                <a:sym typeface="Arial Narrow"/>
              </a:rPr>
              <a:t>Act on the change prescription</a:t>
            </a:r>
          </a:p>
          <a:p>
            <a:pPr marL="342900" marR="0" lvl="1" indent="6350" algn="l" rtl="0">
              <a:lnSpc>
                <a:spcPct val="80000"/>
              </a:lnSpc>
              <a:spcBef>
                <a:spcPts val="0"/>
              </a:spcBef>
              <a:buClr>
                <a:srgbClr val="000000"/>
              </a:buClr>
              <a:buSzPct val="100000"/>
              <a:buFont typeface="Arial"/>
              <a:buChar char="•"/>
            </a:pPr>
            <a:r>
              <a:rPr lang="en" sz="700" b="0" i="0" u="none" strike="noStrike" cap="none">
                <a:solidFill>
                  <a:srgbClr val="000000"/>
                </a:solidFill>
                <a:latin typeface="Arial Narrow"/>
                <a:ea typeface="Arial Narrow"/>
                <a:cs typeface="Arial Narrow"/>
                <a:sym typeface="Arial Narrow"/>
              </a:rPr>
              <a:t>Catalog of domain specific mutation/rewriting primitives that works for our chosen runtime environment and anticipated runtime issues  </a:t>
            </a:r>
            <a:r>
              <a:rPr lang="en" sz="700" b="0" i="0" u="none" strike="noStrike" cap="none">
                <a:solidFill>
                  <a:srgbClr val="FF0000"/>
                </a:solidFill>
                <a:latin typeface="Arial Narrow"/>
                <a:ea typeface="Arial Narrow"/>
                <a:cs typeface="Arial Narrow"/>
                <a:sym typeface="Arial Narrow"/>
              </a:rPr>
              <a:t>(Future topic of research)</a:t>
            </a:r>
          </a:p>
          <a:p>
            <a:pPr marL="0" marR="0" lvl="0" indent="6350" algn="l" rtl="0">
              <a:lnSpc>
                <a:spcPct val="80000"/>
              </a:lnSpc>
              <a:spcBef>
                <a:spcPts val="0"/>
              </a:spcBef>
              <a:buClr>
                <a:srgbClr val="00B050"/>
              </a:buClr>
              <a:buSzPct val="100000"/>
              <a:buFont typeface="Noto Sans Symbols"/>
              <a:buChar char="•"/>
            </a:pPr>
            <a:r>
              <a:rPr lang="en" sz="700" b="0" i="0" u="none" strike="noStrike" cap="none">
                <a:solidFill>
                  <a:srgbClr val="00B050"/>
                </a:solidFill>
                <a:latin typeface="Arial Narrow"/>
                <a:ea typeface="Arial Narrow"/>
                <a:cs typeface="Arial Narrow"/>
                <a:sym typeface="Arial Narrow"/>
              </a:rPr>
              <a:t>Act on the change prescription manually/negotiate requirement/ecosystem provisions</a:t>
            </a:r>
          </a:p>
          <a:p>
            <a:pPr marL="685800" marR="0" lvl="2" indent="6350" algn="l" rtl="0">
              <a:lnSpc>
                <a:spcPct val="80000"/>
              </a:lnSpc>
              <a:spcBef>
                <a:spcPts val="0"/>
              </a:spcBef>
              <a:buClr>
                <a:srgbClr val="000000"/>
              </a:buClr>
              <a:buSzPct val="100000"/>
              <a:buFont typeface="Arial"/>
              <a:buChar char="•"/>
            </a:pPr>
            <a:r>
              <a:rPr lang="en" sz="700" b="0" i="0" u="none" strike="noStrike" cap="none">
                <a:solidFill>
                  <a:srgbClr val="000000"/>
                </a:solidFill>
                <a:latin typeface="Arial Narrow"/>
                <a:ea typeface="Arial Narrow"/>
                <a:cs typeface="Arial Narrow"/>
                <a:sym typeface="Arial Narrow"/>
              </a:rPr>
              <a:t>Less interesting for BRASS</a:t>
            </a:r>
          </a:p>
        </p:txBody>
      </p:sp>
      <p:cxnSp>
        <p:nvCxnSpPr>
          <p:cNvPr id="533" name="Shape 533"/>
          <p:cNvCxnSpPr>
            <a:stCxn id="508" idx="2"/>
            <a:endCxn id="534" idx="0"/>
          </p:cNvCxnSpPr>
          <p:nvPr/>
        </p:nvCxnSpPr>
        <p:spPr>
          <a:xfrm>
            <a:off x="2086300" y="6017866"/>
            <a:ext cx="0" cy="341100"/>
          </a:xfrm>
          <a:prstGeom prst="straightConnector1">
            <a:avLst/>
          </a:prstGeom>
          <a:noFill/>
          <a:ln w="9525" cap="flat" cmpd="sng">
            <a:solidFill>
              <a:srgbClr val="5B9BD5"/>
            </a:solidFill>
            <a:prstDash val="solid"/>
            <a:miter/>
            <a:headEnd type="none" w="med" len="med"/>
            <a:tailEnd type="triangle" w="lg" len="lg"/>
          </a:ln>
        </p:spPr>
      </p:cxnSp>
      <p:sp>
        <p:nvSpPr>
          <p:cNvPr id="534" name="Shape 534"/>
          <p:cNvSpPr/>
          <p:nvPr/>
        </p:nvSpPr>
        <p:spPr>
          <a:xfrm>
            <a:off x="1743389" y="6359039"/>
            <a:ext cx="685800" cy="301799"/>
          </a:xfrm>
          <a:prstGeom prst="rect">
            <a:avLst/>
          </a:prstGeom>
          <a:solidFill>
            <a:srgbClr val="00B050"/>
          </a:solidFill>
          <a:ln w="12600" cap="flat" cmpd="sng">
            <a:solidFill>
              <a:srgbClr val="000000"/>
            </a:solidFill>
            <a:prstDash val="solid"/>
            <a:miter/>
            <a:headEnd type="none" w="med" len="med"/>
            <a:tailEnd type="none" w="med" len="med"/>
          </a:ln>
        </p:spPr>
        <p:txBody>
          <a:bodyPr lIns="68575" tIns="68575" rIns="68575" bIns="68575" anchor="ctr" anchorCtr="0">
            <a:noAutofit/>
          </a:bodyPr>
          <a:lstStyle/>
          <a:p>
            <a:pPr lvl="0">
              <a:spcBef>
                <a:spcPts val="0"/>
              </a:spcBef>
              <a:buNone/>
            </a:pPr>
            <a:endParaRPr/>
          </a:p>
        </p:txBody>
      </p:sp>
      <p:sp>
        <p:nvSpPr>
          <p:cNvPr id="535" name="Shape 535"/>
          <p:cNvSpPr txBox="1"/>
          <p:nvPr/>
        </p:nvSpPr>
        <p:spPr>
          <a:xfrm>
            <a:off x="2451600" y="6354719"/>
            <a:ext cx="1281300" cy="392999"/>
          </a:xfrm>
          <a:prstGeom prst="rect">
            <a:avLst/>
          </a:prstGeom>
          <a:noFill/>
          <a:ln>
            <a:noFill/>
          </a:ln>
        </p:spPr>
        <p:txBody>
          <a:bodyPr lIns="68575" tIns="34275" rIns="68575" bIns="34275" anchor="t" anchorCtr="0">
            <a:noAutofit/>
          </a:bodyPr>
          <a:lstStyle/>
          <a:p>
            <a:pPr marL="0" marR="0" lvl="0" indent="0" algn="l" rtl="0">
              <a:lnSpc>
                <a:spcPct val="80000"/>
              </a:lnSpc>
              <a:spcBef>
                <a:spcPts val="0"/>
              </a:spcBef>
              <a:buSzPct val="25000"/>
              <a:buNone/>
            </a:pPr>
            <a:r>
              <a:rPr lang="en" sz="800" b="0" i="0" u="none" strike="noStrike" cap="none">
                <a:solidFill>
                  <a:srgbClr val="000000"/>
                </a:solidFill>
                <a:latin typeface="Arial Narrow"/>
                <a:ea typeface="Arial Narrow"/>
                <a:cs typeface="Arial Narrow"/>
                <a:sym typeface="Arial Narrow"/>
              </a:rPr>
              <a:t>Candidate variant (evolved) of the application is available</a:t>
            </a:r>
          </a:p>
        </p:txBody>
      </p:sp>
      <p:sp>
        <p:nvSpPr>
          <p:cNvPr id="536" name="Shape 536"/>
          <p:cNvSpPr txBox="1"/>
          <p:nvPr/>
        </p:nvSpPr>
        <p:spPr>
          <a:xfrm>
            <a:off x="201425" y="2514046"/>
            <a:ext cx="1276200" cy="4155300"/>
          </a:xfrm>
          <a:prstGeom prst="rect">
            <a:avLst/>
          </a:prstGeom>
          <a:noFill/>
          <a:ln>
            <a:noFill/>
          </a:ln>
        </p:spPr>
        <p:txBody>
          <a:bodyPr lIns="68575" tIns="34275" rIns="68575" bIns="34275" anchor="t" anchorCtr="0">
            <a:noAutofit/>
          </a:bodyPr>
          <a:lstStyle/>
          <a:p>
            <a:pPr marL="0" marR="0" lvl="0" indent="0" algn="l" rtl="0">
              <a:lnSpc>
                <a:spcPct val="80000"/>
              </a:lnSpc>
              <a:spcBef>
                <a:spcPts val="0"/>
              </a:spcBef>
              <a:buSzPct val="25000"/>
              <a:buNone/>
            </a:pPr>
            <a:r>
              <a:rPr lang="en" sz="600" b="0" i="0" u="none" strike="noStrike" cap="none">
                <a:solidFill>
                  <a:srgbClr val="000000"/>
                </a:solidFill>
              </a:rPr>
              <a:t>This is the basic logic of IMMoRTALS DAS.</a:t>
            </a:r>
          </a:p>
          <a:p>
            <a:pPr marL="0" marR="0" lvl="0" indent="0" algn="l" rtl="0">
              <a:lnSpc>
                <a:spcPct val="80000"/>
              </a:lnSpc>
              <a:spcBef>
                <a:spcPts val="0"/>
              </a:spcBef>
              <a:buNone/>
            </a:pPr>
            <a:endParaRPr sz="600" b="0" i="0" u="none" strike="noStrike" cap="none"/>
          </a:p>
          <a:p>
            <a:pPr marL="0" marR="0" lvl="0" indent="0" algn="l" rtl="0">
              <a:lnSpc>
                <a:spcPct val="80000"/>
              </a:lnSpc>
              <a:spcBef>
                <a:spcPts val="0"/>
              </a:spcBef>
              <a:buSzPct val="25000"/>
              <a:buNone/>
            </a:pPr>
            <a:r>
              <a:rPr lang="en" sz="600" b="0" i="0" u="none" strike="noStrike" cap="none">
                <a:solidFill>
                  <a:srgbClr val="000000"/>
                </a:solidFill>
              </a:rPr>
              <a:t>Although described in terms of offline adaptation, a version of this executes for online adaptation as well– when we actually adapt code of the deployed application </a:t>
            </a:r>
            <a:r>
              <a:rPr lang="en" sz="600" b="0" i="0" u="sng" strike="noStrike" cap="none">
                <a:solidFill>
                  <a:srgbClr val="000000"/>
                </a:solidFill>
              </a:rPr>
              <a:t>remotely</a:t>
            </a:r>
            <a:r>
              <a:rPr lang="en" sz="600" b="0" i="0" u="none" strike="noStrike" cap="none">
                <a:solidFill>
                  <a:srgbClr val="000000"/>
                </a:solidFill>
              </a:rPr>
              <a:t>** and not just behavior*</a:t>
            </a:r>
          </a:p>
          <a:p>
            <a:pPr marL="0" marR="0" lvl="0" indent="0" algn="l" rtl="0">
              <a:lnSpc>
                <a:spcPct val="80000"/>
              </a:lnSpc>
              <a:spcBef>
                <a:spcPts val="0"/>
              </a:spcBef>
              <a:buNone/>
            </a:pPr>
            <a:endParaRPr sz="600" b="0" i="0" u="none" strike="noStrike" cap="none"/>
          </a:p>
          <a:p>
            <a:pPr marL="0" marR="0" lvl="0" indent="0" algn="l" rtl="0">
              <a:lnSpc>
                <a:spcPct val="80000"/>
              </a:lnSpc>
              <a:spcBef>
                <a:spcPts val="0"/>
              </a:spcBef>
              <a:buSzPct val="25000"/>
              <a:buNone/>
            </a:pPr>
            <a:r>
              <a:rPr lang="en" sz="600" b="0" i="0" u="none" strike="noStrike" cap="none">
                <a:solidFill>
                  <a:srgbClr val="000000"/>
                </a:solidFill>
              </a:rPr>
              <a:t>This workflow is general enough to consider constraints over attributes (representing QoS for example) of the EFS of the DFUs</a:t>
            </a:r>
          </a:p>
          <a:p>
            <a:pPr marL="0" marR="0" lvl="0" indent="0" algn="l" rtl="0">
              <a:lnSpc>
                <a:spcPct val="80000"/>
              </a:lnSpc>
              <a:spcBef>
                <a:spcPts val="0"/>
              </a:spcBef>
              <a:buNone/>
            </a:pPr>
            <a:endParaRPr sz="600" b="0" i="0" u="none" strike="noStrike" cap="none"/>
          </a:p>
          <a:p>
            <a:pPr marL="0" marR="0" lvl="0" indent="0" algn="l" rtl="0">
              <a:lnSpc>
                <a:spcPct val="80000"/>
              </a:lnSpc>
              <a:spcBef>
                <a:spcPts val="0"/>
              </a:spcBef>
              <a:buSzPct val="25000"/>
              <a:buNone/>
            </a:pPr>
            <a:r>
              <a:rPr lang="en" sz="600" b="0" i="0" u="none" strike="noStrike" cap="none">
                <a:solidFill>
                  <a:srgbClr val="000000"/>
                </a:solidFill>
              </a:rPr>
              <a:t>*Runtime adaptation of behavior: Deployed code includes conditional branches</a:t>
            </a:r>
          </a:p>
          <a:p>
            <a:pPr marL="0" marR="0" lvl="0" indent="0" algn="l" rtl="0">
              <a:lnSpc>
                <a:spcPct val="80000"/>
              </a:lnSpc>
              <a:spcBef>
                <a:spcPts val="0"/>
              </a:spcBef>
              <a:buNone/>
            </a:pPr>
            <a:endParaRPr sz="600" b="0" i="0" u="none" strike="noStrike" cap="none"/>
          </a:p>
          <a:p>
            <a:pPr marL="0" marR="0" lvl="0" indent="0" algn="l" rtl="0">
              <a:lnSpc>
                <a:spcPct val="80000"/>
              </a:lnSpc>
              <a:spcBef>
                <a:spcPts val="0"/>
              </a:spcBef>
              <a:buSzPct val="25000"/>
              <a:buNone/>
            </a:pPr>
            <a:r>
              <a:rPr lang="en" sz="600" b="0" i="0" u="none" strike="noStrike" cap="none">
                <a:solidFill>
                  <a:srgbClr val="000000"/>
                </a:solidFill>
              </a:rPr>
              <a:t>**Runtime adaptation of code that is not done remotely: Deployed code includes bytecode, libraries as well as a conditional loading/rewriting mechanism</a:t>
            </a:r>
          </a:p>
          <a:p>
            <a:pPr marL="0" marR="0" lvl="0" indent="0" algn="l" rtl="0">
              <a:lnSpc>
                <a:spcPct val="80000"/>
              </a:lnSpc>
              <a:spcBef>
                <a:spcPts val="0"/>
              </a:spcBef>
              <a:buNone/>
            </a:pPr>
            <a:endParaRPr sz="600" b="0" i="0" u="none" strike="noStrike" cap="none"/>
          </a:p>
        </p:txBody>
      </p:sp>
      <p:sp>
        <p:nvSpPr>
          <p:cNvPr id="537" name="Shape 537"/>
          <p:cNvSpPr txBox="1"/>
          <p:nvPr/>
        </p:nvSpPr>
        <p:spPr>
          <a:xfrm>
            <a:off x="4506570" y="6449760"/>
            <a:ext cx="4637099" cy="393000"/>
          </a:xfrm>
          <a:prstGeom prst="rect">
            <a:avLst/>
          </a:prstGeom>
          <a:noFill/>
          <a:ln>
            <a:noFill/>
          </a:ln>
        </p:spPr>
        <p:txBody>
          <a:bodyPr lIns="68575" tIns="34275" rIns="68575" bIns="34275" anchor="t" anchorCtr="0">
            <a:noAutofit/>
          </a:bodyPr>
          <a:lstStyle/>
          <a:p>
            <a:pPr marL="0" marR="0" lvl="0" indent="0" algn="l" rtl="0">
              <a:lnSpc>
                <a:spcPct val="80000"/>
              </a:lnSpc>
              <a:spcBef>
                <a:spcPts val="0"/>
              </a:spcBef>
              <a:buSzPct val="25000"/>
              <a:buNone/>
            </a:pPr>
            <a:r>
              <a:rPr lang="en" sz="800" b="0" i="0" u="none" strike="noStrike" cap="none">
                <a:solidFill>
                  <a:srgbClr val="FF0000"/>
                </a:solidFill>
                <a:latin typeface="Arial Narrow"/>
                <a:ea typeface="Arial Narrow"/>
                <a:cs typeface="Arial Narrow"/>
                <a:sym typeface="Arial Narrow"/>
              </a:rPr>
              <a:t>Additional topics of research on program rewrite/synthesis: (1) add conditional branches to support runtime adaptation of behavior (e.g., use this DFU vs the other DFU); (2) equip applications to do non-remote code adaptation</a:t>
            </a:r>
          </a:p>
        </p:txBody>
      </p:sp>
      <p:cxnSp>
        <p:nvCxnSpPr>
          <p:cNvPr id="538" name="Shape 538"/>
          <p:cNvCxnSpPr>
            <a:stCxn id="525" idx="0"/>
            <a:endCxn id="503" idx="6"/>
          </p:cNvCxnSpPr>
          <p:nvPr/>
        </p:nvCxnSpPr>
        <p:spPr>
          <a:xfrm rot="10800000">
            <a:off x="2218325" y="2119150"/>
            <a:ext cx="1979400" cy="696300"/>
          </a:xfrm>
          <a:prstGeom prst="bentConnector3">
            <a:avLst>
              <a:gd name="adj1" fmla="val -12030"/>
            </a:avLst>
          </a:prstGeom>
          <a:noFill/>
          <a:ln w="9525" cap="flat" cmpd="sng">
            <a:solidFill>
              <a:srgbClr val="5B9BD5"/>
            </a:solidFill>
            <a:prstDash val="dashDot"/>
            <a:miter/>
            <a:headEnd type="none" w="med" len="med"/>
            <a:tailEnd type="triangle" w="lg" len="lg"/>
          </a:ln>
        </p:spPr>
      </p:cxnSp>
      <p:cxnSp>
        <p:nvCxnSpPr>
          <p:cNvPr id="539" name="Shape 539"/>
          <p:cNvCxnSpPr>
            <a:stCxn id="527" idx="0"/>
            <a:endCxn id="503" idx="6"/>
          </p:cNvCxnSpPr>
          <p:nvPr/>
        </p:nvCxnSpPr>
        <p:spPr>
          <a:xfrm rot="10800000">
            <a:off x="2218325" y="2119133"/>
            <a:ext cx="2131800" cy="2094600"/>
          </a:xfrm>
          <a:prstGeom prst="bentConnector3">
            <a:avLst>
              <a:gd name="adj1" fmla="val -11170"/>
            </a:avLst>
          </a:prstGeom>
          <a:noFill/>
          <a:ln w="9525" cap="flat" cmpd="sng">
            <a:solidFill>
              <a:srgbClr val="5B9BD5"/>
            </a:solidFill>
            <a:prstDash val="dashDot"/>
            <a:miter/>
            <a:headEnd type="none" w="med" len="med"/>
            <a:tailEnd type="triangle" w="lg" len="lg"/>
          </a:ln>
        </p:spPr>
      </p:cxnSp>
      <p:cxnSp>
        <p:nvCxnSpPr>
          <p:cNvPr id="540" name="Shape 540"/>
          <p:cNvCxnSpPr>
            <a:stCxn id="529" idx="0"/>
            <a:endCxn id="503" idx="6"/>
          </p:cNvCxnSpPr>
          <p:nvPr/>
        </p:nvCxnSpPr>
        <p:spPr>
          <a:xfrm rot="10800000">
            <a:off x="2218325" y="2119225"/>
            <a:ext cx="2284200" cy="3552600"/>
          </a:xfrm>
          <a:prstGeom prst="bentConnector3">
            <a:avLst>
              <a:gd name="adj1" fmla="val -10425"/>
            </a:avLst>
          </a:prstGeom>
          <a:noFill/>
          <a:ln w="9525" cap="flat" cmpd="sng">
            <a:solidFill>
              <a:srgbClr val="5B9BD5"/>
            </a:solidFill>
            <a:prstDash val="dashDot"/>
            <a:miter/>
            <a:headEnd type="none" w="med" len="med"/>
            <a:tailEnd type="triangle" w="lg" len="lg"/>
          </a:ln>
        </p:spPr>
      </p:cxnSp>
      <p:sp>
        <p:nvSpPr>
          <p:cNvPr id="500" name="Shape 500"/>
          <p:cNvSpPr/>
          <p:nvPr/>
        </p:nvSpPr>
        <p:spPr>
          <a:xfrm>
            <a:off x="439175" y="868483"/>
            <a:ext cx="605718" cy="692010"/>
          </a:xfrm>
          <a:prstGeom prst="flowChartDocument">
            <a:avLst/>
          </a:prstGeom>
          <a:noFill/>
          <a:ln w="12600" cap="flat" cmpd="sng">
            <a:solidFill>
              <a:srgbClr val="000000"/>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01" name="Shape 501"/>
          <p:cNvSpPr/>
          <p:nvPr/>
        </p:nvSpPr>
        <p:spPr>
          <a:xfrm>
            <a:off x="1372612" y="704800"/>
            <a:ext cx="1427350" cy="1019200"/>
          </a:xfrm>
          <a:prstGeom prst="flowChartDecision">
            <a:avLst/>
          </a:prstGeom>
          <a:noFill/>
          <a:ln w="12600" cap="flat" cmpd="sng">
            <a:solidFill>
              <a:srgbClr val="000000"/>
            </a:solidFill>
            <a:prstDash val="solid"/>
            <a:miter/>
            <a:headEnd type="none" w="med" len="med"/>
            <a:tailEnd type="none" w="med" len="med"/>
          </a:ln>
        </p:spPr>
        <p:txBody>
          <a:bodyPr lIns="91425" tIns="91425" rIns="91425" bIns="91425" anchor="ctr" anchorCtr="0">
            <a:noAutofit/>
          </a:bodyPr>
          <a:lstStyle/>
          <a:p>
            <a:pPr lvl="0" algn="ctr" rtl="0">
              <a:lnSpc>
                <a:spcPct val="80000"/>
              </a:lnSpc>
              <a:spcBef>
                <a:spcPts val="0"/>
              </a:spcBef>
              <a:buClr>
                <a:schemeClr val="dk1"/>
              </a:buClr>
              <a:buSzPct val="25000"/>
              <a:buFont typeface="Arial"/>
              <a:buNone/>
            </a:pPr>
            <a:r>
              <a:rPr lang="en" sz="800">
                <a:solidFill>
                  <a:schemeClr val="dk1"/>
                </a:solidFill>
                <a:latin typeface="Arial Narrow"/>
                <a:ea typeface="Arial Narrow"/>
                <a:cs typeface="Arial Narrow"/>
                <a:sym typeface="Arial Narrow"/>
              </a:rPr>
              <a:t>DFU </a:t>
            </a:r>
          </a:p>
          <a:p>
            <a:pPr lvl="0" algn="ctr" rtl="0">
              <a:lnSpc>
                <a:spcPct val="80000"/>
              </a:lnSpc>
              <a:spcBef>
                <a:spcPts val="0"/>
              </a:spcBef>
              <a:buNone/>
            </a:pPr>
            <a:r>
              <a:rPr lang="en" sz="800">
                <a:solidFill>
                  <a:schemeClr val="dk1"/>
                </a:solidFill>
                <a:latin typeface="Arial Narrow"/>
                <a:ea typeface="Arial Narrow"/>
                <a:cs typeface="Arial Narrow"/>
                <a:sym typeface="Arial Narrow"/>
              </a:rPr>
              <a:t>with required functional spec exists?</a:t>
            </a:r>
          </a:p>
        </p:txBody>
      </p:sp>
      <p:sp>
        <p:nvSpPr>
          <p:cNvPr id="505" name="Shape 505"/>
          <p:cNvSpPr/>
          <p:nvPr/>
        </p:nvSpPr>
        <p:spPr>
          <a:xfrm>
            <a:off x="1535600" y="2469500"/>
            <a:ext cx="1101375" cy="692000"/>
          </a:xfrm>
          <a:prstGeom prst="flowChartDecision">
            <a:avLst/>
          </a:prstGeom>
          <a:noFill/>
          <a:ln w="12600" cap="flat" cmpd="sng">
            <a:solidFill>
              <a:srgbClr val="000000"/>
            </a:solidFill>
            <a:prstDash val="solid"/>
            <a:miter/>
            <a:headEnd type="none" w="med" len="med"/>
            <a:tailEnd type="none" w="med" len="med"/>
          </a:ln>
        </p:spPr>
        <p:txBody>
          <a:bodyPr lIns="91425" tIns="91425" rIns="91425" bIns="91425" anchor="ctr" anchorCtr="0">
            <a:noAutofit/>
          </a:bodyPr>
          <a:lstStyle/>
          <a:p>
            <a:pPr lvl="0" algn="ctr" rtl="0">
              <a:lnSpc>
                <a:spcPct val="80000"/>
              </a:lnSpc>
              <a:spcBef>
                <a:spcPts val="0"/>
              </a:spcBef>
              <a:buNone/>
            </a:pPr>
            <a:r>
              <a:rPr lang="en" sz="800">
                <a:solidFill>
                  <a:schemeClr val="dk1"/>
                </a:solidFill>
                <a:latin typeface="Arial Narrow"/>
                <a:ea typeface="Arial Narrow"/>
                <a:cs typeface="Arial Narrow"/>
                <a:sym typeface="Arial Narrow"/>
              </a:rPr>
              <a:t>DSL type checks?</a:t>
            </a:r>
          </a:p>
        </p:txBody>
      </p:sp>
      <p:sp>
        <p:nvSpPr>
          <p:cNvPr id="503" name="Shape 503"/>
          <p:cNvSpPr/>
          <p:nvPr/>
        </p:nvSpPr>
        <p:spPr>
          <a:xfrm>
            <a:off x="1954275" y="1922550"/>
            <a:ext cx="264000" cy="393300"/>
          </a:xfrm>
          <a:prstGeom prst="flowChartConnector">
            <a:avLst/>
          </a:prstGeom>
          <a:noFill/>
          <a:ln w="12600" cap="flat" cmpd="sng">
            <a:solidFill>
              <a:srgbClr val="000000"/>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541" name="Shape 541"/>
          <p:cNvCxnSpPr>
            <a:stCxn id="503" idx="4"/>
            <a:endCxn id="505" idx="0"/>
          </p:cNvCxnSpPr>
          <p:nvPr/>
        </p:nvCxnSpPr>
        <p:spPr>
          <a:xfrm>
            <a:off x="2086275" y="2315850"/>
            <a:ext cx="0" cy="153600"/>
          </a:xfrm>
          <a:prstGeom prst="straightConnector1">
            <a:avLst/>
          </a:prstGeom>
          <a:noFill/>
          <a:ln w="9525" cap="flat" cmpd="sng">
            <a:solidFill>
              <a:srgbClr val="5B9BD5"/>
            </a:solidFill>
            <a:prstDash val="solid"/>
            <a:miter/>
            <a:headEnd type="none" w="med" len="med"/>
            <a:tailEnd type="triangle" w="lg" len="lg"/>
          </a:ln>
        </p:spPr>
      </p:cxnSp>
      <p:sp>
        <p:nvSpPr>
          <p:cNvPr id="508" name="Shape 508"/>
          <p:cNvSpPr/>
          <p:nvPr/>
        </p:nvSpPr>
        <p:spPr>
          <a:xfrm>
            <a:off x="1535612" y="5325866"/>
            <a:ext cx="1101375" cy="692000"/>
          </a:xfrm>
          <a:prstGeom prst="flowChartDecision">
            <a:avLst/>
          </a:prstGeom>
          <a:noFill/>
          <a:ln w="12600" cap="flat" cmpd="sng">
            <a:solidFill>
              <a:srgbClr val="000000"/>
            </a:solidFill>
            <a:prstDash val="solid"/>
            <a:miter/>
            <a:headEnd type="none" w="med" len="med"/>
            <a:tailEnd type="none" w="med" len="med"/>
          </a:ln>
        </p:spPr>
        <p:txBody>
          <a:bodyPr lIns="91425" tIns="91425" rIns="91425" bIns="91425" anchor="ctr" anchorCtr="0">
            <a:noAutofit/>
          </a:bodyPr>
          <a:lstStyle/>
          <a:p>
            <a:pPr lvl="0" algn="l" rtl="0">
              <a:lnSpc>
                <a:spcPct val="80000"/>
              </a:lnSpc>
              <a:spcBef>
                <a:spcPts val="0"/>
              </a:spcBef>
              <a:buNone/>
            </a:pPr>
            <a:r>
              <a:rPr lang="en" sz="800">
                <a:solidFill>
                  <a:schemeClr val="dk1"/>
                </a:solidFill>
                <a:latin typeface="Arial Narrow"/>
                <a:ea typeface="Arial Narrow"/>
                <a:cs typeface="Arial Narrow"/>
                <a:sym typeface="Arial Narrow"/>
              </a:rPr>
              <a:t>Runs?</a:t>
            </a:r>
          </a:p>
        </p:txBody>
      </p:sp>
      <p:sp>
        <p:nvSpPr>
          <p:cNvPr id="506" name="Shape 506"/>
          <p:cNvSpPr/>
          <p:nvPr/>
        </p:nvSpPr>
        <p:spPr>
          <a:xfrm>
            <a:off x="1535587" y="3867783"/>
            <a:ext cx="1101375" cy="692000"/>
          </a:xfrm>
          <a:prstGeom prst="flowChartDecision">
            <a:avLst/>
          </a:prstGeom>
          <a:noFill/>
          <a:ln w="12600" cap="flat" cmpd="sng">
            <a:solidFill>
              <a:srgbClr val="000000"/>
            </a:solidFill>
            <a:prstDash val="solid"/>
            <a:miter/>
            <a:headEnd type="none" w="med" len="med"/>
            <a:tailEnd type="none" w="med" len="med"/>
          </a:ln>
        </p:spPr>
        <p:txBody>
          <a:bodyPr lIns="91425" tIns="91425" rIns="91425" bIns="91425" anchor="ctr" anchorCtr="0">
            <a:noAutofit/>
          </a:bodyPr>
          <a:lstStyle/>
          <a:p>
            <a:pPr lvl="0" algn="ctr" rtl="0">
              <a:lnSpc>
                <a:spcPct val="80000"/>
              </a:lnSpc>
              <a:spcBef>
                <a:spcPts val="0"/>
              </a:spcBef>
              <a:buNone/>
            </a:pPr>
            <a:r>
              <a:rPr lang="en" sz="800">
                <a:solidFill>
                  <a:schemeClr val="dk1"/>
                </a:solidFill>
                <a:latin typeface="Arial Narrow"/>
                <a:ea typeface="Arial Narrow"/>
                <a:cs typeface="Arial Narrow"/>
                <a:sym typeface="Arial Narrow"/>
              </a:rPr>
              <a:t>Builds?</a:t>
            </a:r>
          </a:p>
        </p:txBody>
      </p:sp>
      <p:sp>
        <p:nvSpPr>
          <p:cNvPr id="525" name="Shape 525"/>
          <p:cNvSpPr/>
          <p:nvPr/>
        </p:nvSpPr>
        <p:spPr>
          <a:xfrm>
            <a:off x="3756425" y="2551900"/>
            <a:ext cx="441300" cy="527100"/>
          </a:xfrm>
          <a:prstGeom prst="hexagon">
            <a:avLst>
              <a:gd name="adj" fmla="val 25000"/>
              <a:gd name="vf" fmla="val 11547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7" name="Shape 527"/>
          <p:cNvSpPr/>
          <p:nvPr/>
        </p:nvSpPr>
        <p:spPr>
          <a:xfrm>
            <a:off x="3908825" y="3950183"/>
            <a:ext cx="441300" cy="527100"/>
          </a:xfrm>
          <a:prstGeom prst="hexagon">
            <a:avLst>
              <a:gd name="adj" fmla="val 25000"/>
              <a:gd name="vf" fmla="val 11547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9" name="Shape 529"/>
          <p:cNvSpPr/>
          <p:nvPr/>
        </p:nvSpPr>
        <p:spPr>
          <a:xfrm>
            <a:off x="4061225" y="5408275"/>
            <a:ext cx="441300" cy="527100"/>
          </a:xfrm>
          <a:prstGeom prst="hexagon">
            <a:avLst>
              <a:gd name="adj" fmla="val 25000"/>
              <a:gd name="vf" fmla="val 11547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Shape 546"/>
          <p:cNvSpPr txBox="1">
            <a:spLocks noGrp="1"/>
          </p:cNvSpPr>
          <p:nvPr>
            <p:ph type="title"/>
          </p:nvPr>
        </p:nvSpPr>
        <p:spPr>
          <a:xfrm>
            <a:off x="457109" y="273600"/>
            <a:ext cx="8229300" cy="1144800"/>
          </a:xfrm>
          <a:prstGeom prst="rect">
            <a:avLst/>
          </a:prstGeom>
        </p:spPr>
        <p:txBody>
          <a:bodyPr lIns="68575" tIns="68575" rIns="68575" bIns="68575" anchor="ctr" anchorCtr="0">
            <a:noAutofit/>
          </a:bodyPr>
          <a:lstStyle/>
          <a:p>
            <a:pPr lvl="0">
              <a:spcBef>
                <a:spcPts val="0"/>
              </a:spcBef>
              <a:buNone/>
            </a:pPr>
            <a:r>
              <a:rPr lang="en"/>
              <a:t>Validation and Testing Spectrum : Specification</a:t>
            </a:r>
          </a:p>
        </p:txBody>
      </p:sp>
      <p:sp>
        <p:nvSpPr>
          <p:cNvPr id="547" name="Shape 547"/>
          <p:cNvSpPr txBox="1"/>
          <p:nvPr/>
        </p:nvSpPr>
        <p:spPr>
          <a:xfrm>
            <a:off x="649700" y="1864900"/>
            <a:ext cx="2406300" cy="1058700"/>
          </a:xfrm>
          <a:prstGeom prst="rect">
            <a:avLst/>
          </a:prstGeom>
          <a:noFill/>
          <a:ln>
            <a:noFill/>
          </a:ln>
        </p:spPr>
        <p:txBody>
          <a:bodyPr lIns="91425" tIns="91425" rIns="91425" bIns="91425" anchor="t" anchorCtr="0">
            <a:noAutofit/>
          </a:bodyPr>
          <a:lstStyle/>
          <a:p>
            <a:pPr lvl="0">
              <a:spcBef>
                <a:spcPts val="0"/>
              </a:spcBef>
              <a:buNone/>
            </a:pPr>
            <a:r>
              <a:rPr lang="en" sz="1400" b="1"/>
              <a:t>Goal</a:t>
            </a:r>
          </a:p>
          <a:p>
            <a:pPr marL="457200" lvl="0" indent="-317500">
              <a:spcBef>
                <a:spcPts val="0"/>
              </a:spcBef>
              <a:buSzPct val="100000"/>
              <a:buChar char="●"/>
            </a:pPr>
            <a:r>
              <a:rPr lang="en" sz="1400"/>
              <a:t>Precise</a:t>
            </a:r>
          </a:p>
          <a:p>
            <a:pPr marL="457200" lvl="0" indent="-317500">
              <a:spcBef>
                <a:spcPts val="0"/>
              </a:spcBef>
              <a:buSzPct val="100000"/>
              <a:buChar char="●"/>
            </a:pPr>
            <a:r>
              <a:rPr lang="en" sz="1400"/>
              <a:t>Rich</a:t>
            </a:r>
          </a:p>
          <a:p>
            <a:pPr marL="457200" lvl="0" indent="-317500">
              <a:spcBef>
                <a:spcPts val="0"/>
              </a:spcBef>
              <a:buSzPct val="100000"/>
              <a:buChar char="●"/>
            </a:pPr>
            <a:r>
              <a:rPr lang="en" sz="1400"/>
              <a:t>Integrated</a:t>
            </a:r>
          </a:p>
        </p:txBody>
      </p:sp>
      <p:sp>
        <p:nvSpPr>
          <p:cNvPr id="548" name="Shape 548"/>
          <p:cNvSpPr txBox="1"/>
          <p:nvPr/>
        </p:nvSpPr>
        <p:spPr>
          <a:xfrm>
            <a:off x="3597450" y="2177725"/>
            <a:ext cx="4271100" cy="1144800"/>
          </a:xfrm>
          <a:prstGeom prst="rect">
            <a:avLst/>
          </a:prstGeom>
          <a:noFill/>
          <a:ln>
            <a:noFill/>
          </a:ln>
        </p:spPr>
        <p:txBody>
          <a:bodyPr lIns="91425" tIns="91425" rIns="91425" bIns="91425" anchor="t" anchorCtr="0">
            <a:noAutofit/>
          </a:bodyPr>
          <a:lstStyle/>
          <a:p>
            <a:pPr lvl="0">
              <a:spcBef>
                <a:spcPts val="0"/>
              </a:spcBef>
              <a:buNone/>
            </a:pPr>
            <a:r>
              <a:rPr lang="en" sz="1400" b="1"/>
              <a:t>Formal Methods</a:t>
            </a:r>
          </a:p>
          <a:p>
            <a:pPr lvl="0">
              <a:spcBef>
                <a:spcPts val="0"/>
              </a:spcBef>
              <a:buNone/>
            </a:pPr>
            <a:r>
              <a:rPr lang="en" sz="1400"/>
              <a:t>If you have components which have been formally verified you should use them.</a:t>
            </a:r>
          </a:p>
        </p:txBody>
      </p:sp>
      <p:sp>
        <p:nvSpPr>
          <p:cNvPr id="549" name="Shape 549"/>
          <p:cNvSpPr txBox="1"/>
          <p:nvPr/>
        </p:nvSpPr>
        <p:spPr>
          <a:xfrm>
            <a:off x="1030700" y="3610800"/>
            <a:ext cx="4271100" cy="1058700"/>
          </a:xfrm>
          <a:prstGeom prst="rect">
            <a:avLst/>
          </a:prstGeom>
          <a:noFill/>
          <a:ln>
            <a:noFill/>
          </a:ln>
        </p:spPr>
        <p:txBody>
          <a:bodyPr lIns="91425" tIns="91425" rIns="91425" bIns="91425" anchor="t" anchorCtr="0">
            <a:noAutofit/>
          </a:bodyPr>
          <a:lstStyle/>
          <a:p>
            <a:pPr lvl="0" rtl="0">
              <a:spcBef>
                <a:spcPts val="0"/>
              </a:spcBef>
              <a:buNone/>
            </a:pPr>
            <a:r>
              <a:rPr lang="en" sz="1400" b="1"/>
              <a:t>Type Systems</a:t>
            </a:r>
          </a:p>
          <a:p>
            <a:pPr lvl="0" rtl="0">
              <a:spcBef>
                <a:spcPts val="0"/>
              </a:spcBef>
              <a:buNone/>
            </a:pPr>
            <a:r>
              <a:rPr lang="en" sz="1400"/>
              <a:t>If you understand the system well enough to develop a type system; you should develop one.</a:t>
            </a:r>
          </a:p>
        </p:txBody>
      </p:sp>
      <p:sp>
        <p:nvSpPr>
          <p:cNvPr id="550" name="Shape 550"/>
          <p:cNvSpPr txBox="1"/>
          <p:nvPr/>
        </p:nvSpPr>
        <p:spPr>
          <a:xfrm>
            <a:off x="2831450" y="5041200"/>
            <a:ext cx="4271100" cy="1144800"/>
          </a:xfrm>
          <a:prstGeom prst="rect">
            <a:avLst/>
          </a:prstGeom>
          <a:noFill/>
          <a:ln>
            <a:noFill/>
          </a:ln>
        </p:spPr>
        <p:txBody>
          <a:bodyPr lIns="91425" tIns="91425" rIns="91425" bIns="91425" anchor="t" anchorCtr="0">
            <a:noAutofit/>
          </a:bodyPr>
          <a:lstStyle/>
          <a:p>
            <a:pPr lvl="0" rtl="0">
              <a:spcBef>
                <a:spcPts val="0"/>
              </a:spcBef>
              <a:buNone/>
            </a:pPr>
            <a:r>
              <a:rPr lang="en" sz="1400" b="1"/>
              <a:t>Specification Guided Randomized Testing</a:t>
            </a:r>
          </a:p>
          <a:p>
            <a:pPr lvl="0" rtl="0">
              <a:spcBef>
                <a:spcPts val="0"/>
              </a:spcBef>
              <a:buNone/>
            </a:pPr>
            <a:r>
              <a:rPr lang="en" sz="1400"/>
              <a:t>Simulate and environment which exercises every aspect of the specification.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Shape 555"/>
          <p:cNvSpPr txBox="1">
            <a:spLocks noGrp="1"/>
          </p:cNvSpPr>
          <p:nvPr>
            <p:ph type="title"/>
          </p:nvPr>
        </p:nvSpPr>
        <p:spPr>
          <a:xfrm>
            <a:off x="914400" y="135881"/>
            <a:ext cx="7162800" cy="718800"/>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4000" b="0" i="0" u="none" strike="noStrike" cap="none">
                <a:solidFill>
                  <a:schemeClr val="dk1"/>
                </a:solidFill>
                <a:latin typeface="Calibri"/>
                <a:ea typeface="Calibri"/>
                <a:cs typeface="Calibri"/>
                <a:sym typeface="Calibri"/>
              </a:rPr>
              <a:t>Workflow</a:t>
            </a:r>
          </a:p>
        </p:txBody>
      </p:sp>
      <p:sp>
        <p:nvSpPr>
          <p:cNvPr id="556" name="Shape 556"/>
          <p:cNvSpPr/>
          <p:nvPr/>
        </p:nvSpPr>
        <p:spPr>
          <a:xfrm>
            <a:off x="0" y="4167544"/>
            <a:ext cx="5693400" cy="2690400"/>
          </a:xfrm>
          <a:prstGeom prst="flowChartAlternateProcess">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57" name="Shape 557"/>
          <p:cNvSpPr txBox="1"/>
          <p:nvPr/>
        </p:nvSpPr>
        <p:spPr>
          <a:xfrm rot="-5400000">
            <a:off x="5115267" y="5271210"/>
            <a:ext cx="1639200" cy="4833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3000" b="0" i="0" u="none" strike="noStrike" cap="none">
                <a:solidFill>
                  <a:srgbClr val="000000"/>
                </a:solidFill>
                <a:latin typeface="Arial"/>
                <a:ea typeface="Arial"/>
                <a:cs typeface="Arial"/>
                <a:sym typeface="Arial"/>
              </a:rPr>
              <a:t>CLIENT</a:t>
            </a:r>
          </a:p>
        </p:txBody>
      </p:sp>
      <p:sp>
        <p:nvSpPr>
          <p:cNvPr id="558" name="Shape 558"/>
          <p:cNvSpPr/>
          <p:nvPr/>
        </p:nvSpPr>
        <p:spPr>
          <a:xfrm>
            <a:off x="60625" y="1201626"/>
            <a:ext cx="5693400" cy="2690399"/>
          </a:xfrm>
          <a:prstGeom prst="flowChartAlternateProcess">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59" name="Shape 559"/>
          <p:cNvSpPr txBox="1"/>
          <p:nvPr/>
        </p:nvSpPr>
        <p:spPr>
          <a:xfrm rot="-5400000">
            <a:off x="4986232" y="2305157"/>
            <a:ext cx="2018400" cy="4833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3000" b="0" i="0" u="none" strike="noStrike" cap="none">
                <a:solidFill>
                  <a:srgbClr val="000000"/>
                </a:solidFill>
                <a:latin typeface="Arial"/>
                <a:ea typeface="Arial"/>
                <a:cs typeface="Arial"/>
                <a:sym typeface="Arial"/>
              </a:rPr>
              <a:t>SERVER</a:t>
            </a:r>
          </a:p>
        </p:txBody>
      </p:sp>
      <p:sp>
        <p:nvSpPr>
          <p:cNvPr id="560" name="Shape 560"/>
          <p:cNvSpPr/>
          <p:nvPr/>
        </p:nvSpPr>
        <p:spPr>
          <a:xfrm>
            <a:off x="436740" y="2797605"/>
            <a:ext cx="1396841" cy="1036937"/>
          </a:xfrm>
          <a:prstGeom prst="flowChartProcess">
            <a:avLst/>
          </a:prstGeom>
          <a:solidFill>
            <a:srgbClr val="FF99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WebGME</a:t>
            </a:r>
          </a:p>
        </p:txBody>
      </p:sp>
      <p:sp>
        <p:nvSpPr>
          <p:cNvPr id="561" name="Shape 561"/>
          <p:cNvSpPr/>
          <p:nvPr/>
        </p:nvSpPr>
        <p:spPr>
          <a:xfrm>
            <a:off x="3259195" y="2797605"/>
            <a:ext cx="1396841" cy="1036937"/>
          </a:xfrm>
          <a:prstGeom prst="flowChartProcess">
            <a:avLst/>
          </a:prstGeom>
          <a:solidFill>
            <a:srgbClr val="FF99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Formula webservice</a:t>
            </a:r>
          </a:p>
        </p:txBody>
      </p:sp>
      <p:sp>
        <p:nvSpPr>
          <p:cNvPr id="562" name="Shape 562"/>
          <p:cNvSpPr/>
          <p:nvPr/>
        </p:nvSpPr>
        <p:spPr>
          <a:xfrm>
            <a:off x="3957596" y="1260166"/>
            <a:ext cx="1396841" cy="1036937"/>
          </a:xfrm>
          <a:prstGeom prst="flowChartProcess">
            <a:avLst/>
          </a:prstGeom>
          <a:solidFill>
            <a:srgbClr val="FF99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Formula Docker Container</a:t>
            </a:r>
          </a:p>
        </p:txBody>
      </p:sp>
      <p:sp>
        <p:nvSpPr>
          <p:cNvPr id="563" name="Shape 563"/>
          <p:cNvSpPr/>
          <p:nvPr/>
        </p:nvSpPr>
        <p:spPr>
          <a:xfrm>
            <a:off x="685203" y="4994226"/>
            <a:ext cx="1396841" cy="1036937"/>
          </a:xfrm>
          <a:prstGeom prst="flowChartProcess">
            <a:avLst/>
          </a:prstGeom>
          <a:solidFill>
            <a:srgbClr val="4A86E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Formula Editor</a:t>
            </a:r>
          </a:p>
        </p:txBody>
      </p:sp>
      <p:sp>
        <p:nvSpPr>
          <p:cNvPr id="564" name="Shape 564"/>
          <p:cNvSpPr/>
          <p:nvPr/>
        </p:nvSpPr>
        <p:spPr>
          <a:xfrm>
            <a:off x="462178" y="1233214"/>
            <a:ext cx="1396841" cy="1036937"/>
          </a:xfrm>
          <a:prstGeom prst="flowChartProcess">
            <a:avLst/>
          </a:prstGeom>
          <a:solidFill>
            <a:srgbClr val="00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Export2 FORMULA</a:t>
            </a:r>
          </a:p>
        </p:txBody>
      </p:sp>
      <p:sp>
        <p:nvSpPr>
          <p:cNvPr id="565" name="Shape 565"/>
          <p:cNvSpPr/>
          <p:nvPr/>
        </p:nvSpPr>
        <p:spPr>
          <a:xfrm>
            <a:off x="2161437" y="1241760"/>
            <a:ext cx="1396841" cy="1036937"/>
          </a:xfrm>
          <a:prstGeom prst="flowChartProcess">
            <a:avLst/>
          </a:prstGeom>
          <a:solidFill>
            <a:srgbClr val="00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Check FORMULA</a:t>
            </a:r>
          </a:p>
        </p:txBody>
      </p:sp>
      <p:sp>
        <p:nvSpPr>
          <p:cNvPr id="566" name="Shape 566"/>
          <p:cNvSpPr txBox="1"/>
          <p:nvPr/>
        </p:nvSpPr>
        <p:spPr>
          <a:xfrm>
            <a:off x="6096525" y="1219325"/>
            <a:ext cx="2902200" cy="5638500"/>
          </a:xfrm>
          <a:prstGeom prst="rect">
            <a:avLst/>
          </a:prstGeom>
          <a:noFill/>
          <a:ln>
            <a:noFill/>
          </a:ln>
        </p:spPr>
        <p:txBody>
          <a:bodyPr lIns="91425" tIns="91425" rIns="91425" bIns="91425" anchor="t" anchorCtr="0">
            <a:noAutofit/>
          </a:bodyPr>
          <a:lstStyle/>
          <a:p>
            <a:pPr marL="457200" marR="0" lvl="0" indent="-234950" algn="just" rtl="0">
              <a:lnSpc>
                <a:spcPct val="100000"/>
              </a:lnSpc>
              <a:spcBef>
                <a:spcPts val="0"/>
              </a:spcBef>
              <a:spcAft>
                <a:spcPts val="0"/>
              </a:spcAft>
              <a:buClr>
                <a:srgbClr val="000000"/>
              </a:buClr>
              <a:buSzPct val="100000"/>
              <a:buFont typeface="Arial"/>
              <a:buAutoNum type="arabicPeriod"/>
            </a:pPr>
            <a:r>
              <a:rPr lang="en" sz="1500" b="1"/>
              <a:t>Model translation</a:t>
            </a:r>
            <a:r>
              <a:rPr lang="en" sz="1500"/>
              <a:t> (Formula Editor initiates towards WebGME that executes Export2FORMULA plugin and respond with a link to the Formula domain and model with the user defined constraints)</a:t>
            </a:r>
          </a:p>
          <a:p>
            <a:pPr marL="457200" marR="0" lvl="0" indent="-234950" algn="just" rtl="0">
              <a:lnSpc>
                <a:spcPct val="100000"/>
              </a:lnSpc>
              <a:spcBef>
                <a:spcPts val="0"/>
              </a:spcBef>
              <a:spcAft>
                <a:spcPts val="0"/>
              </a:spcAft>
              <a:buClr>
                <a:srgbClr val="000000"/>
              </a:buClr>
              <a:buSzPct val="100000"/>
              <a:buFont typeface="Arial"/>
              <a:buAutoNum type="arabicPeriod"/>
            </a:pPr>
            <a:r>
              <a:rPr lang="en" sz="1500" b="1"/>
              <a:t>Constraint checking</a:t>
            </a:r>
            <a:r>
              <a:rPr lang="en" sz="1500"/>
              <a:t> (Formula Editor initiates towards WebGME that executes CheckFORMULA which uses the Formula webservice that gets the result of step 1 and runs it on a docker container and responds with the true/false result per constraint)</a:t>
            </a:r>
          </a:p>
        </p:txBody>
      </p:sp>
      <p:sp>
        <p:nvSpPr>
          <p:cNvPr id="567" name="Shape 567"/>
          <p:cNvSpPr/>
          <p:nvPr/>
        </p:nvSpPr>
        <p:spPr>
          <a:xfrm>
            <a:off x="2208903" y="4994226"/>
            <a:ext cx="1396841" cy="1036937"/>
          </a:xfrm>
          <a:prstGeom prst="flowChartProcess">
            <a:avLst/>
          </a:prstGeom>
          <a:solidFill>
            <a:srgbClr val="4A86E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a:t>Model Editor</a:t>
            </a:r>
          </a:p>
        </p:txBody>
      </p:sp>
      <p:sp>
        <p:nvSpPr>
          <p:cNvPr id="568" name="Shape 568"/>
          <p:cNvSpPr/>
          <p:nvPr/>
        </p:nvSpPr>
        <p:spPr>
          <a:xfrm>
            <a:off x="3732603" y="4994226"/>
            <a:ext cx="1396841" cy="1036937"/>
          </a:xfrm>
          <a:prstGeom prst="flowChartProcess">
            <a:avLst/>
          </a:prstGeom>
          <a:solidFill>
            <a:srgbClr val="4A86E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a:t>Meta</a:t>
            </a:r>
            <a:r>
              <a:rPr lang="en" sz="1400" b="0" i="0" u="none" strike="noStrike" cap="none">
                <a:solidFill>
                  <a:srgbClr val="000000"/>
                </a:solidFill>
                <a:latin typeface="Arial"/>
                <a:ea typeface="Arial"/>
                <a:cs typeface="Arial"/>
                <a:sym typeface="Arial"/>
              </a:rPr>
              <a:t> Editor</a:t>
            </a:r>
          </a:p>
        </p:txBody>
      </p:sp>
      <p:sp>
        <p:nvSpPr>
          <p:cNvPr id="569" name="Shape 569"/>
          <p:cNvSpPr/>
          <p:nvPr/>
        </p:nvSpPr>
        <p:spPr>
          <a:xfrm rot="-5400000">
            <a:off x="2721925" y="4765000"/>
            <a:ext cx="370800" cy="3047400"/>
          </a:xfrm>
          <a:prstGeom prst="leftBrace">
            <a:avLst>
              <a:gd name="adj1" fmla="val 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570" name="Shape 570"/>
          <p:cNvCxnSpPr>
            <a:stCxn id="563" idx="0"/>
            <a:endCxn id="560" idx="2"/>
          </p:cNvCxnSpPr>
          <p:nvPr/>
        </p:nvCxnSpPr>
        <p:spPr>
          <a:xfrm rot="10800000">
            <a:off x="1135223" y="3834426"/>
            <a:ext cx="248400" cy="1159800"/>
          </a:xfrm>
          <a:prstGeom prst="straightConnector1">
            <a:avLst/>
          </a:prstGeom>
          <a:noFill/>
          <a:ln w="19050" cap="flat" cmpd="sng">
            <a:solidFill>
              <a:srgbClr val="000000"/>
            </a:solidFill>
            <a:prstDash val="solid"/>
            <a:round/>
            <a:headEnd type="triangle" w="lg" len="lg"/>
            <a:tailEnd type="triangle" w="lg" len="lg"/>
          </a:ln>
        </p:spPr>
      </p:cxnSp>
      <p:cxnSp>
        <p:nvCxnSpPr>
          <p:cNvPr id="571" name="Shape 571"/>
          <p:cNvCxnSpPr>
            <a:stCxn id="560" idx="0"/>
            <a:endCxn id="564" idx="2"/>
          </p:cNvCxnSpPr>
          <p:nvPr/>
        </p:nvCxnSpPr>
        <p:spPr>
          <a:xfrm rot="10800000" flipH="1">
            <a:off x="1135161" y="2270205"/>
            <a:ext cx="25500" cy="527400"/>
          </a:xfrm>
          <a:prstGeom prst="straightConnector1">
            <a:avLst/>
          </a:prstGeom>
          <a:noFill/>
          <a:ln w="19050" cap="flat" cmpd="sng">
            <a:solidFill>
              <a:srgbClr val="000000"/>
            </a:solidFill>
            <a:prstDash val="solid"/>
            <a:round/>
            <a:headEnd type="triangle" w="lg" len="lg"/>
            <a:tailEnd type="triangle" w="lg" len="lg"/>
          </a:ln>
        </p:spPr>
      </p:cxnSp>
      <p:cxnSp>
        <p:nvCxnSpPr>
          <p:cNvPr id="572" name="Shape 572"/>
          <p:cNvCxnSpPr>
            <a:stCxn id="560" idx="3"/>
            <a:endCxn id="565" idx="2"/>
          </p:cNvCxnSpPr>
          <p:nvPr/>
        </p:nvCxnSpPr>
        <p:spPr>
          <a:xfrm rot="10800000" flipH="1">
            <a:off x="1833582" y="2278674"/>
            <a:ext cx="1026300" cy="1037400"/>
          </a:xfrm>
          <a:prstGeom prst="straightConnector1">
            <a:avLst/>
          </a:prstGeom>
          <a:noFill/>
          <a:ln w="19050" cap="flat" cmpd="sng">
            <a:solidFill>
              <a:srgbClr val="000000"/>
            </a:solidFill>
            <a:prstDash val="solid"/>
            <a:round/>
            <a:headEnd type="triangle" w="lg" len="lg"/>
            <a:tailEnd type="triangle" w="lg" len="lg"/>
          </a:ln>
        </p:spPr>
      </p:cxnSp>
      <p:cxnSp>
        <p:nvCxnSpPr>
          <p:cNvPr id="573" name="Shape 573"/>
          <p:cNvCxnSpPr>
            <a:stCxn id="565" idx="2"/>
            <a:endCxn id="561" idx="0"/>
          </p:cNvCxnSpPr>
          <p:nvPr/>
        </p:nvCxnSpPr>
        <p:spPr>
          <a:xfrm>
            <a:off x="2859857" y="2278698"/>
            <a:ext cx="1097700" cy="519000"/>
          </a:xfrm>
          <a:prstGeom prst="straightConnector1">
            <a:avLst/>
          </a:prstGeom>
          <a:noFill/>
          <a:ln w="19050" cap="flat" cmpd="sng">
            <a:solidFill>
              <a:srgbClr val="000000"/>
            </a:solidFill>
            <a:prstDash val="solid"/>
            <a:round/>
            <a:headEnd type="triangle" w="lg" len="lg"/>
            <a:tailEnd type="triangle" w="lg" len="lg"/>
          </a:ln>
        </p:spPr>
      </p:cxnSp>
      <p:cxnSp>
        <p:nvCxnSpPr>
          <p:cNvPr id="574" name="Shape 574"/>
          <p:cNvCxnSpPr>
            <a:stCxn id="561" idx="0"/>
            <a:endCxn id="562" idx="2"/>
          </p:cNvCxnSpPr>
          <p:nvPr/>
        </p:nvCxnSpPr>
        <p:spPr>
          <a:xfrm rot="10800000" flipH="1">
            <a:off x="3957616" y="2297205"/>
            <a:ext cx="698400" cy="500400"/>
          </a:xfrm>
          <a:prstGeom prst="straightConnector1">
            <a:avLst/>
          </a:prstGeom>
          <a:noFill/>
          <a:ln w="19050" cap="flat" cmpd="sng">
            <a:solidFill>
              <a:srgbClr val="000000"/>
            </a:solidFill>
            <a:prstDash val="solid"/>
            <a:round/>
            <a:headEnd type="triangle" w="lg" len="lg"/>
            <a:tailEnd type="triangle" w="lg" len="lg"/>
          </a:ln>
        </p:spPr>
      </p:cxnSp>
      <p:sp>
        <p:nvSpPr>
          <p:cNvPr id="575" name="Shape 575"/>
          <p:cNvSpPr txBox="1"/>
          <p:nvPr/>
        </p:nvSpPr>
        <p:spPr>
          <a:xfrm>
            <a:off x="1359175" y="6387675"/>
            <a:ext cx="3096300" cy="198300"/>
          </a:xfrm>
          <a:prstGeom prst="rect">
            <a:avLst/>
          </a:prstGeom>
          <a:noFill/>
          <a:ln>
            <a:noFill/>
          </a:ln>
        </p:spPr>
        <p:txBody>
          <a:bodyPr lIns="91425" tIns="91425" rIns="91425" bIns="91425" anchor="t" anchorCtr="0">
            <a:noAutofit/>
          </a:bodyPr>
          <a:lstStyle/>
          <a:p>
            <a:pPr lvl="0" algn="ctr">
              <a:spcBef>
                <a:spcPts val="0"/>
              </a:spcBef>
              <a:buNone/>
            </a:pPr>
            <a:r>
              <a:rPr lang="en" sz="1400"/>
              <a:t>WebGME UI components</a:t>
            </a:r>
          </a:p>
        </p:txBody>
      </p:sp>
    </p:spTree>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Shape 581"/>
          <p:cNvSpPr txBox="1">
            <a:spLocks noGrp="1"/>
          </p:cNvSpPr>
          <p:nvPr>
            <p:ph type="title"/>
          </p:nvPr>
        </p:nvSpPr>
        <p:spPr>
          <a:xfrm>
            <a:off x="914400" y="135881"/>
            <a:ext cx="7162800" cy="7188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4400" b="0" i="0" u="none" strike="noStrike" cap="none">
                <a:solidFill>
                  <a:schemeClr val="dk1"/>
                </a:solidFill>
                <a:latin typeface="Calibri"/>
                <a:ea typeface="Calibri"/>
                <a:cs typeface="Calibri"/>
                <a:sym typeface="Calibri"/>
              </a:rPr>
              <a:t>Minimal Architecture</a:t>
            </a:r>
          </a:p>
        </p:txBody>
      </p:sp>
      <p:sp>
        <p:nvSpPr>
          <p:cNvPr id="582" name="Shape 582"/>
          <p:cNvSpPr/>
          <p:nvPr/>
        </p:nvSpPr>
        <p:spPr>
          <a:xfrm>
            <a:off x="634275" y="4532350"/>
            <a:ext cx="2153700" cy="16518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Client Machine</a:t>
            </a:r>
          </a:p>
        </p:txBody>
      </p:sp>
      <p:sp>
        <p:nvSpPr>
          <p:cNvPr id="583" name="Shape 583"/>
          <p:cNvSpPr/>
          <p:nvPr/>
        </p:nvSpPr>
        <p:spPr>
          <a:xfrm>
            <a:off x="634275" y="1169850"/>
            <a:ext cx="4017000" cy="24639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Server Machine</a:t>
            </a:r>
          </a:p>
        </p:txBody>
      </p:sp>
      <p:sp>
        <p:nvSpPr>
          <p:cNvPr id="584" name="Shape 584"/>
          <p:cNvSpPr/>
          <p:nvPr/>
        </p:nvSpPr>
        <p:spPr>
          <a:xfrm>
            <a:off x="991050" y="2788125"/>
            <a:ext cx="1202400" cy="718800"/>
          </a:xfrm>
          <a:prstGeom prst="rect">
            <a:avLst/>
          </a:prstGeom>
          <a:solidFill>
            <a:srgbClr val="00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WebGME</a:t>
            </a:r>
          </a:p>
        </p:txBody>
      </p:sp>
      <p:sp>
        <p:nvSpPr>
          <p:cNvPr id="585" name="Shape 585"/>
          <p:cNvSpPr/>
          <p:nvPr/>
        </p:nvSpPr>
        <p:spPr>
          <a:xfrm>
            <a:off x="914400" y="1407725"/>
            <a:ext cx="1202400" cy="718800"/>
          </a:xfrm>
          <a:prstGeom prst="rect">
            <a:avLst/>
          </a:prstGeom>
          <a:solidFill>
            <a:srgbClr val="00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MongoDB</a:t>
            </a:r>
          </a:p>
        </p:txBody>
      </p:sp>
      <p:sp>
        <p:nvSpPr>
          <p:cNvPr id="586" name="Shape 586"/>
          <p:cNvSpPr/>
          <p:nvPr/>
        </p:nvSpPr>
        <p:spPr>
          <a:xfrm>
            <a:off x="3225075" y="1407725"/>
            <a:ext cx="1202400" cy="718800"/>
          </a:xfrm>
          <a:prstGeom prst="rect">
            <a:avLst/>
          </a:prstGeom>
          <a:solidFill>
            <a:srgbClr val="00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Worker</a:t>
            </a:r>
          </a:p>
        </p:txBody>
      </p:sp>
      <p:sp>
        <p:nvSpPr>
          <p:cNvPr id="587" name="Shape 587"/>
          <p:cNvSpPr/>
          <p:nvPr/>
        </p:nvSpPr>
        <p:spPr>
          <a:xfrm>
            <a:off x="3225075" y="2788125"/>
            <a:ext cx="1202400" cy="718800"/>
          </a:xfrm>
          <a:prstGeom prst="rect">
            <a:avLst/>
          </a:prstGeom>
          <a:solidFill>
            <a:srgbClr val="00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Formula webservice</a:t>
            </a:r>
          </a:p>
        </p:txBody>
      </p:sp>
      <p:cxnSp>
        <p:nvCxnSpPr>
          <p:cNvPr id="588" name="Shape 588"/>
          <p:cNvCxnSpPr>
            <a:stCxn id="582" idx="0"/>
            <a:endCxn id="584" idx="2"/>
          </p:cNvCxnSpPr>
          <p:nvPr/>
        </p:nvCxnSpPr>
        <p:spPr>
          <a:xfrm rot="10800000">
            <a:off x="1592325" y="3506950"/>
            <a:ext cx="118800" cy="1025400"/>
          </a:xfrm>
          <a:prstGeom prst="straightConnector1">
            <a:avLst/>
          </a:prstGeom>
          <a:noFill/>
          <a:ln w="28575" cap="flat" cmpd="sng">
            <a:solidFill>
              <a:srgbClr val="000000"/>
            </a:solidFill>
            <a:prstDash val="solid"/>
            <a:round/>
            <a:headEnd type="stealth" w="lg" len="lg"/>
            <a:tailEnd type="triangle" w="lg" len="lg"/>
          </a:ln>
        </p:spPr>
      </p:cxnSp>
      <p:cxnSp>
        <p:nvCxnSpPr>
          <p:cNvPr id="589" name="Shape 589"/>
          <p:cNvCxnSpPr>
            <a:stCxn id="584" idx="0"/>
            <a:endCxn id="585" idx="2"/>
          </p:cNvCxnSpPr>
          <p:nvPr/>
        </p:nvCxnSpPr>
        <p:spPr>
          <a:xfrm rot="10800000">
            <a:off x="1515750" y="2126625"/>
            <a:ext cx="76500" cy="661500"/>
          </a:xfrm>
          <a:prstGeom prst="straightConnector1">
            <a:avLst/>
          </a:prstGeom>
          <a:noFill/>
          <a:ln w="19050" cap="flat" cmpd="sng">
            <a:solidFill>
              <a:srgbClr val="000000"/>
            </a:solidFill>
            <a:prstDash val="solid"/>
            <a:round/>
            <a:headEnd type="triangle" w="lg" len="lg"/>
            <a:tailEnd type="triangle" w="lg" len="lg"/>
          </a:ln>
        </p:spPr>
      </p:cxnSp>
      <p:cxnSp>
        <p:nvCxnSpPr>
          <p:cNvPr id="590" name="Shape 590"/>
          <p:cNvCxnSpPr>
            <a:stCxn id="584" idx="0"/>
            <a:endCxn id="586" idx="1"/>
          </p:cNvCxnSpPr>
          <p:nvPr/>
        </p:nvCxnSpPr>
        <p:spPr>
          <a:xfrm rot="10800000" flipH="1">
            <a:off x="1592250" y="1767225"/>
            <a:ext cx="1632900" cy="1020900"/>
          </a:xfrm>
          <a:prstGeom prst="straightConnector1">
            <a:avLst/>
          </a:prstGeom>
          <a:noFill/>
          <a:ln w="19050" cap="flat" cmpd="sng">
            <a:solidFill>
              <a:srgbClr val="000000"/>
            </a:solidFill>
            <a:prstDash val="solid"/>
            <a:round/>
            <a:headEnd type="triangle" w="lg" len="lg"/>
            <a:tailEnd type="triangle" w="lg" len="lg"/>
          </a:ln>
        </p:spPr>
      </p:cxnSp>
      <p:cxnSp>
        <p:nvCxnSpPr>
          <p:cNvPr id="591" name="Shape 591"/>
          <p:cNvCxnSpPr>
            <a:stCxn id="586" idx="2"/>
            <a:endCxn id="587" idx="0"/>
          </p:cNvCxnSpPr>
          <p:nvPr/>
        </p:nvCxnSpPr>
        <p:spPr>
          <a:xfrm>
            <a:off x="3826275" y="2126525"/>
            <a:ext cx="0" cy="661500"/>
          </a:xfrm>
          <a:prstGeom prst="straightConnector1">
            <a:avLst/>
          </a:prstGeom>
          <a:noFill/>
          <a:ln w="19050" cap="flat" cmpd="sng">
            <a:solidFill>
              <a:srgbClr val="000000"/>
            </a:solidFill>
            <a:prstDash val="solid"/>
            <a:round/>
            <a:headEnd type="triangle" w="lg" len="lg"/>
            <a:tailEnd type="triangle" w="lg" len="lg"/>
          </a:ln>
        </p:spPr>
      </p:cxnSp>
      <p:sp>
        <p:nvSpPr>
          <p:cNvPr id="592" name="Shape 592"/>
          <p:cNvSpPr txBox="1"/>
          <p:nvPr/>
        </p:nvSpPr>
        <p:spPr>
          <a:xfrm>
            <a:off x="1592325" y="3881600"/>
            <a:ext cx="1744200" cy="4029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HTTP + Websocket</a:t>
            </a:r>
          </a:p>
        </p:txBody>
      </p:sp>
      <p:sp>
        <p:nvSpPr>
          <p:cNvPr id="593" name="Shape 593"/>
          <p:cNvSpPr txBox="1"/>
          <p:nvPr/>
        </p:nvSpPr>
        <p:spPr>
          <a:xfrm>
            <a:off x="3753225" y="2255875"/>
            <a:ext cx="752700" cy="4029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HTTP</a:t>
            </a:r>
          </a:p>
        </p:txBody>
      </p:sp>
      <p:sp>
        <p:nvSpPr>
          <p:cNvPr id="594" name="Shape 594"/>
          <p:cNvSpPr txBox="1"/>
          <p:nvPr/>
        </p:nvSpPr>
        <p:spPr>
          <a:xfrm>
            <a:off x="574800" y="2255875"/>
            <a:ext cx="1202400" cy="4029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Websocket</a:t>
            </a:r>
          </a:p>
        </p:txBody>
      </p:sp>
      <p:sp>
        <p:nvSpPr>
          <p:cNvPr id="595" name="Shape 595"/>
          <p:cNvSpPr txBox="1"/>
          <p:nvPr/>
        </p:nvSpPr>
        <p:spPr>
          <a:xfrm>
            <a:off x="2071536" y="1852975"/>
            <a:ext cx="1202400" cy="4029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Interprocess</a:t>
            </a:r>
          </a:p>
        </p:txBody>
      </p:sp>
      <p:sp>
        <p:nvSpPr>
          <p:cNvPr id="596" name="Shape 596"/>
          <p:cNvSpPr txBox="1"/>
          <p:nvPr/>
        </p:nvSpPr>
        <p:spPr>
          <a:xfrm>
            <a:off x="3633825" y="3911300"/>
            <a:ext cx="5021400" cy="2463900"/>
          </a:xfrm>
          <a:prstGeom prst="rect">
            <a:avLst/>
          </a:prstGeom>
          <a:noFill/>
          <a:ln>
            <a:noFill/>
          </a:ln>
        </p:spPr>
        <p:txBody>
          <a:bodyPr lIns="91425" tIns="91425" rIns="91425" bIns="91425" anchor="t" anchorCtr="0">
            <a:noAutofit/>
          </a:bodyPr>
          <a:lstStyle/>
          <a:p>
            <a:pPr marL="0" marR="0" lvl="0" indent="0" algn="just" rtl="0">
              <a:lnSpc>
                <a:spcPct val="100000"/>
              </a:lnSpc>
              <a:spcBef>
                <a:spcPts val="0"/>
              </a:spcBef>
              <a:spcAft>
                <a:spcPts val="0"/>
              </a:spcAft>
              <a:buClr>
                <a:srgbClr val="000000"/>
              </a:buClr>
              <a:buSzPct val="25000"/>
              <a:buFont typeface="Arial"/>
              <a:buNone/>
            </a:pPr>
            <a:r>
              <a:rPr lang="en" sz="2400" b="0" i="0" u="none" strike="noStrike" cap="none">
                <a:solidFill>
                  <a:srgbClr val="000000"/>
                </a:solidFill>
                <a:latin typeface="Arial"/>
                <a:ea typeface="Arial"/>
                <a:cs typeface="Arial"/>
                <a:sym typeface="Arial"/>
              </a:rPr>
              <a:t>In the smallest deployment configuration all the necessary processes can live on the same machine on the server side. Allowing a quick yet fully functional deployment.</a:t>
            </a:r>
          </a:p>
        </p:txBody>
      </p:sp>
    </p:spTree>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Shape 602"/>
          <p:cNvSpPr/>
          <p:nvPr/>
        </p:nvSpPr>
        <p:spPr>
          <a:xfrm>
            <a:off x="33075" y="1169850"/>
            <a:ext cx="9111000" cy="3620400"/>
          </a:xfrm>
          <a:prstGeom prst="cloudCallout">
            <a:avLst>
              <a:gd name="adj1" fmla="val -20833"/>
              <a:gd name="adj2" fmla="val 625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03" name="Shape 603"/>
          <p:cNvSpPr txBox="1">
            <a:spLocks noGrp="1"/>
          </p:cNvSpPr>
          <p:nvPr>
            <p:ph type="title"/>
          </p:nvPr>
        </p:nvSpPr>
        <p:spPr>
          <a:xfrm>
            <a:off x="914400" y="135881"/>
            <a:ext cx="7162800" cy="7188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4400" b="0" i="0" u="none" strike="noStrike" cap="none">
                <a:solidFill>
                  <a:schemeClr val="dk1"/>
                </a:solidFill>
                <a:latin typeface="Calibri"/>
                <a:ea typeface="Calibri"/>
                <a:cs typeface="Calibri"/>
                <a:sym typeface="Calibri"/>
              </a:rPr>
              <a:t>Scaled Architecture</a:t>
            </a:r>
          </a:p>
        </p:txBody>
      </p:sp>
      <p:sp>
        <p:nvSpPr>
          <p:cNvPr id="604" name="Shape 604"/>
          <p:cNvSpPr/>
          <p:nvPr/>
        </p:nvSpPr>
        <p:spPr>
          <a:xfrm>
            <a:off x="634275" y="5602675"/>
            <a:ext cx="1202400" cy="5814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Client Machine</a:t>
            </a:r>
          </a:p>
        </p:txBody>
      </p:sp>
      <p:cxnSp>
        <p:nvCxnSpPr>
          <p:cNvPr id="605" name="Shape 605"/>
          <p:cNvCxnSpPr>
            <a:stCxn id="604" idx="0"/>
          </p:cNvCxnSpPr>
          <p:nvPr/>
        </p:nvCxnSpPr>
        <p:spPr>
          <a:xfrm rot="10800000" flipH="1">
            <a:off x="1235475" y="4478875"/>
            <a:ext cx="1493100" cy="1123800"/>
          </a:xfrm>
          <a:prstGeom prst="straightConnector1">
            <a:avLst/>
          </a:prstGeom>
          <a:noFill/>
          <a:ln w="28575" cap="flat" cmpd="sng">
            <a:solidFill>
              <a:srgbClr val="000000"/>
            </a:solidFill>
            <a:prstDash val="solid"/>
            <a:round/>
            <a:headEnd type="stealth" w="lg" len="lg"/>
            <a:tailEnd type="triangle" w="lg" len="lg"/>
          </a:ln>
        </p:spPr>
      </p:cxnSp>
      <p:sp>
        <p:nvSpPr>
          <p:cNvPr id="606" name="Shape 606"/>
          <p:cNvSpPr/>
          <p:nvPr/>
        </p:nvSpPr>
        <p:spPr>
          <a:xfrm>
            <a:off x="2127375" y="3897387"/>
            <a:ext cx="1202400" cy="5814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Webgme load balancer</a:t>
            </a:r>
          </a:p>
        </p:txBody>
      </p:sp>
      <p:sp>
        <p:nvSpPr>
          <p:cNvPr id="607" name="Shape 607"/>
          <p:cNvSpPr/>
          <p:nvPr/>
        </p:nvSpPr>
        <p:spPr>
          <a:xfrm>
            <a:off x="3607237" y="1334599"/>
            <a:ext cx="991024" cy="1057099"/>
          </a:xfrm>
          <a:prstGeom prst="flowChartMagneticDisk">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MongoDB</a:t>
            </a:r>
          </a:p>
        </p:txBody>
      </p:sp>
      <p:sp>
        <p:nvSpPr>
          <p:cNvPr id="608" name="Shape 608"/>
          <p:cNvSpPr/>
          <p:nvPr/>
        </p:nvSpPr>
        <p:spPr>
          <a:xfrm>
            <a:off x="4568475" y="3897400"/>
            <a:ext cx="1202400" cy="5814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Formula load balancer</a:t>
            </a:r>
          </a:p>
        </p:txBody>
      </p:sp>
      <p:grpSp>
        <p:nvGrpSpPr>
          <p:cNvPr id="609" name="Shape 609"/>
          <p:cNvGrpSpPr/>
          <p:nvPr/>
        </p:nvGrpSpPr>
        <p:grpSpPr>
          <a:xfrm>
            <a:off x="1066800" y="1838350"/>
            <a:ext cx="1359899" cy="1290600"/>
            <a:chOff x="1371600" y="2433000"/>
            <a:chExt cx="1359899" cy="1290600"/>
          </a:xfrm>
        </p:grpSpPr>
        <p:sp>
          <p:nvSpPr>
            <p:cNvPr id="610" name="Shape 610"/>
            <p:cNvSpPr/>
            <p:nvPr/>
          </p:nvSpPr>
          <p:spPr>
            <a:xfrm>
              <a:off x="1371600" y="2433000"/>
              <a:ext cx="1359899" cy="1290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Webgme</a:t>
              </a:r>
            </a:p>
          </p:txBody>
        </p:sp>
        <p:sp>
          <p:nvSpPr>
            <p:cNvPr id="611" name="Shape 611"/>
            <p:cNvSpPr/>
            <p:nvPr/>
          </p:nvSpPr>
          <p:spPr>
            <a:xfrm>
              <a:off x="1774050" y="2569600"/>
              <a:ext cx="555000" cy="330300"/>
            </a:xfrm>
            <a:prstGeom prst="rect">
              <a:avLst/>
            </a:prstGeom>
            <a:solidFill>
              <a:srgbClr val="00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800" b="0" i="0" u="none" strike="noStrike" cap="none">
                  <a:solidFill>
                    <a:srgbClr val="000000"/>
                  </a:solidFill>
                  <a:latin typeface="Arial"/>
                  <a:ea typeface="Arial"/>
                  <a:cs typeface="Arial"/>
                  <a:sym typeface="Arial"/>
                </a:rPr>
                <a:t>worker</a:t>
              </a:r>
            </a:p>
          </p:txBody>
        </p:sp>
        <p:sp>
          <p:nvSpPr>
            <p:cNvPr id="612" name="Shape 612"/>
            <p:cNvSpPr/>
            <p:nvPr/>
          </p:nvSpPr>
          <p:spPr>
            <a:xfrm>
              <a:off x="1926450" y="2722000"/>
              <a:ext cx="555000" cy="330300"/>
            </a:xfrm>
            <a:prstGeom prst="rect">
              <a:avLst/>
            </a:prstGeom>
            <a:solidFill>
              <a:srgbClr val="00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800" b="0" i="0" u="none" strike="noStrike" cap="none">
                  <a:solidFill>
                    <a:srgbClr val="000000"/>
                  </a:solidFill>
                  <a:latin typeface="Arial"/>
                  <a:ea typeface="Arial"/>
                  <a:cs typeface="Arial"/>
                  <a:sym typeface="Arial"/>
                </a:rPr>
                <a:t>worker</a:t>
              </a:r>
            </a:p>
          </p:txBody>
        </p:sp>
        <p:sp>
          <p:nvSpPr>
            <p:cNvPr id="613" name="Shape 613"/>
            <p:cNvSpPr/>
            <p:nvPr/>
          </p:nvSpPr>
          <p:spPr>
            <a:xfrm>
              <a:off x="2078850" y="2874400"/>
              <a:ext cx="555000" cy="330300"/>
            </a:xfrm>
            <a:prstGeom prst="rect">
              <a:avLst/>
            </a:prstGeom>
            <a:solidFill>
              <a:srgbClr val="00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800" b="0" i="0" u="none" strike="noStrike" cap="none">
                  <a:solidFill>
                    <a:srgbClr val="000000"/>
                  </a:solidFill>
                  <a:latin typeface="Arial"/>
                  <a:ea typeface="Arial"/>
                  <a:cs typeface="Arial"/>
                  <a:sym typeface="Arial"/>
                </a:rPr>
                <a:t>worker</a:t>
              </a:r>
            </a:p>
          </p:txBody>
        </p:sp>
      </p:grpSp>
      <p:grpSp>
        <p:nvGrpSpPr>
          <p:cNvPr id="614" name="Shape 614"/>
          <p:cNvGrpSpPr/>
          <p:nvPr/>
        </p:nvGrpSpPr>
        <p:grpSpPr>
          <a:xfrm>
            <a:off x="5321600" y="1838350"/>
            <a:ext cx="1359899" cy="1290600"/>
            <a:chOff x="5778800" y="2089450"/>
            <a:chExt cx="1359899" cy="1290600"/>
          </a:xfrm>
        </p:grpSpPr>
        <p:sp>
          <p:nvSpPr>
            <p:cNvPr id="615" name="Shape 615"/>
            <p:cNvSpPr/>
            <p:nvPr/>
          </p:nvSpPr>
          <p:spPr>
            <a:xfrm>
              <a:off x="5778800" y="2089450"/>
              <a:ext cx="1359899" cy="1290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Formula webservice</a:t>
              </a:r>
            </a:p>
          </p:txBody>
        </p:sp>
        <p:sp>
          <p:nvSpPr>
            <p:cNvPr id="616" name="Shape 616"/>
            <p:cNvSpPr/>
            <p:nvPr/>
          </p:nvSpPr>
          <p:spPr>
            <a:xfrm>
              <a:off x="6181250" y="2239300"/>
              <a:ext cx="555000" cy="330300"/>
            </a:xfrm>
            <a:prstGeom prst="rect">
              <a:avLst/>
            </a:prstGeom>
            <a:solidFill>
              <a:srgbClr val="00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800" b="0" i="0" u="none" strike="noStrike" cap="none">
                  <a:solidFill>
                    <a:srgbClr val="000000"/>
                  </a:solidFill>
                  <a:latin typeface="Arial"/>
                  <a:ea typeface="Arial"/>
                  <a:cs typeface="Arial"/>
                  <a:sym typeface="Arial"/>
                </a:rPr>
                <a:t>docker</a:t>
              </a:r>
            </a:p>
          </p:txBody>
        </p:sp>
        <p:sp>
          <p:nvSpPr>
            <p:cNvPr id="617" name="Shape 617"/>
            <p:cNvSpPr/>
            <p:nvPr/>
          </p:nvSpPr>
          <p:spPr>
            <a:xfrm>
              <a:off x="6333650" y="2391700"/>
              <a:ext cx="555000" cy="330300"/>
            </a:xfrm>
            <a:prstGeom prst="rect">
              <a:avLst/>
            </a:prstGeom>
            <a:solidFill>
              <a:srgbClr val="00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800" b="0" i="0" u="none" strike="noStrike" cap="none">
                  <a:solidFill>
                    <a:srgbClr val="000000"/>
                  </a:solidFill>
                  <a:latin typeface="Arial"/>
                  <a:ea typeface="Arial"/>
                  <a:cs typeface="Arial"/>
                  <a:sym typeface="Arial"/>
                </a:rPr>
                <a:t>docker</a:t>
              </a:r>
            </a:p>
          </p:txBody>
        </p:sp>
        <p:sp>
          <p:nvSpPr>
            <p:cNvPr id="618" name="Shape 618"/>
            <p:cNvSpPr/>
            <p:nvPr/>
          </p:nvSpPr>
          <p:spPr>
            <a:xfrm>
              <a:off x="6486050" y="2544100"/>
              <a:ext cx="555000" cy="330300"/>
            </a:xfrm>
            <a:prstGeom prst="rect">
              <a:avLst/>
            </a:prstGeom>
            <a:solidFill>
              <a:srgbClr val="00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800" b="0" i="0" u="none" strike="noStrike" cap="none">
                  <a:solidFill>
                    <a:srgbClr val="000000"/>
                  </a:solidFill>
                  <a:latin typeface="Arial"/>
                  <a:ea typeface="Arial"/>
                  <a:cs typeface="Arial"/>
                  <a:sym typeface="Arial"/>
                </a:rPr>
                <a:t>docker</a:t>
              </a:r>
            </a:p>
          </p:txBody>
        </p:sp>
      </p:grpSp>
      <p:grpSp>
        <p:nvGrpSpPr>
          <p:cNvPr id="619" name="Shape 619"/>
          <p:cNvGrpSpPr/>
          <p:nvPr/>
        </p:nvGrpSpPr>
        <p:grpSpPr>
          <a:xfrm>
            <a:off x="1219200" y="1990750"/>
            <a:ext cx="1359899" cy="1290600"/>
            <a:chOff x="1371600" y="2433000"/>
            <a:chExt cx="1359899" cy="1290600"/>
          </a:xfrm>
        </p:grpSpPr>
        <p:sp>
          <p:nvSpPr>
            <p:cNvPr id="620" name="Shape 620"/>
            <p:cNvSpPr/>
            <p:nvPr/>
          </p:nvSpPr>
          <p:spPr>
            <a:xfrm>
              <a:off x="1371600" y="2433000"/>
              <a:ext cx="1359899" cy="1290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Webgme</a:t>
              </a:r>
            </a:p>
          </p:txBody>
        </p:sp>
        <p:sp>
          <p:nvSpPr>
            <p:cNvPr id="621" name="Shape 621"/>
            <p:cNvSpPr/>
            <p:nvPr/>
          </p:nvSpPr>
          <p:spPr>
            <a:xfrm>
              <a:off x="1774050" y="2569600"/>
              <a:ext cx="555000" cy="330300"/>
            </a:xfrm>
            <a:prstGeom prst="rect">
              <a:avLst/>
            </a:prstGeom>
            <a:solidFill>
              <a:srgbClr val="00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800" b="0" i="0" u="none" strike="noStrike" cap="none">
                  <a:solidFill>
                    <a:srgbClr val="000000"/>
                  </a:solidFill>
                  <a:latin typeface="Arial"/>
                  <a:ea typeface="Arial"/>
                  <a:cs typeface="Arial"/>
                  <a:sym typeface="Arial"/>
                </a:rPr>
                <a:t>worker</a:t>
              </a:r>
            </a:p>
          </p:txBody>
        </p:sp>
        <p:sp>
          <p:nvSpPr>
            <p:cNvPr id="622" name="Shape 622"/>
            <p:cNvSpPr/>
            <p:nvPr/>
          </p:nvSpPr>
          <p:spPr>
            <a:xfrm>
              <a:off x="1926450" y="2722000"/>
              <a:ext cx="555000" cy="330300"/>
            </a:xfrm>
            <a:prstGeom prst="rect">
              <a:avLst/>
            </a:prstGeom>
            <a:solidFill>
              <a:srgbClr val="00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800" b="0" i="0" u="none" strike="noStrike" cap="none">
                  <a:solidFill>
                    <a:srgbClr val="000000"/>
                  </a:solidFill>
                  <a:latin typeface="Arial"/>
                  <a:ea typeface="Arial"/>
                  <a:cs typeface="Arial"/>
                  <a:sym typeface="Arial"/>
                </a:rPr>
                <a:t>worker</a:t>
              </a:r>
            </a:p>
          </p:txBody>
        </p:sp>
        <p:sp>
          <p:nvSpPr>
            <p:cNvPr id="623" name="Shape 623"/>
            <p:cNvSpPr/>
            <p:nvPr/>
          </p:nvSpPr>
          <p:spPr>
            <a:xfrm>
              <a:off x="2078850" y="2874400"/>
              <a:ext cx="555000" cy="330300"/>
            </a:xfrm>
            <a:prstGeom prst="rect">
              <a:avLst/>
            </a:prstGeom>
            <a:solidFill>
              <a:srgbClr val="00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800" b="0" i="0" u="none" strike="noStrike" cap="none">
                  <a:solidFill>
                    <a:srgbClr val="000000"/>
                  </a:solidFill>
                  <a:latin typeface="Arial"/>
                  <a:ea typeface="Arial"/>
                  <a:cs typeface="Arial"/>
                  <a:sym typeface="Arial"/>
                </a:rPr>
                <a:t>worker</a:t>
              </a:r>
            </a:p>
          </p:txBody>
        </p:sp>
      </p:grpSp>
      <p:grpSp>
        <p:nvGrpSpPr>
          <p:cNvPr id="624" name="Shape 624"/>
          <p:cNvGrpSpPr/>
          <p:nvPr/>
        </p:nvGrpSpPr>
        <p:grpSpPr>
          <a:xfrm>
            <a:off x="1371600" y="2143150"/>
            <a:ext cx="1359899" cy="1290600"/>
            <a:chOff x="1371600" y="2433000"/>
            <a:chExt cx="1359899" cy="1290600"/>
          </a:xfrm>
        </p:grpSpPr>
        <p:sp>
          <p:nvSpPr>
            <p:cNvPr id="625" name="Shape 625"/>
            <p:cNvSpPr/>
            <p:nvPr/>
          </p:nvSpPr>
          <p:spPr>
            <a:xfrm>
              <a:off x="1371600" y="2433000"/>
              <a:ext cx="1359899" cy="1290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Webgme</a:t>
              </a:r>
            </a:p>
          </p:txBody>
        </p:sp>
        <p:sp>
          <p:nvSpPr>
            <p:cNvPr id="626" name="Shape 626"/>
            <p:cNvSpPr/>
            <p:nvPr/>
          </p:nvSpPr>
          <p:spPr>
            <a:xfrm>
              <a:off x="1774050" y="2569600"/>
              <a:ext cx="555000" cy="330300"/>
            </a:xfrm>
            <a:prstGeom prst="rect">
              <a:avLst/>
            </a:prstGeom>
            <a:solidFill>
              <a:srgbClr val="00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800" b="0" i="0" u="none" strike="noStrike" cap="none">
                  <a:solidFill>
                    <a:srgbClr val="000000"/>
                  </a:solidFill>
                  <a:latin typeface="Arial"/>
                  <a:ea typeface="Arial"/>
                  <a:cs typeface="Arial"/>
                  <a:sym typeface="Arial"/>
                </a:rPr>
                <a:t>worker</a:t>
              </a:r>
            </a:p>
          </p:txBody>
        </p:sp>
        <p:sp>
          <p:nvSpPr>
            <p:cNvPr id="627" name="Shape 627"/>
            <p:cNvSpPr/>
            <p:nvPr/>
          </p:nvSpPr>
          <p:spPr>
            <a:xfrm>
              <a:off x="1926450" y="2722000"/>
              <a:ext cx="555000" cy="330300"/>
            </a:xfrm>
            <a:prstGeom prst="rect">
              <a:avLst/>
            </a:prstGeom>
            <a:solidFill>
              <a:srgbClr val="00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800" b="0" i="0" u="none" strike="noStrike" cap="none">
                  <a:solidFill>
                    <a:srgbClr val="000000"/>
                  </a:solidFill>
                  <a:latin typeface="Arial"/>
                  <a:ea typeface="Arial"/>
                  <a:cs typeface="Arial"/>
                  <a:sym typeface="Arial"/>
                </a:rPr>
                <a:t>worker</a:t>
              </a:r>
            </a:p>
          </p:txBody>
        </p:sp>
        <p:sp>
          <p:nvSpPr>
            <p:cNvPr id="628" name="Shape 628"/>
            <p:cNvSpPr/>
            <p:nvPr/>
          </p:nvSpPr>
          <p:spPr>
            <a:xfrm>
              <a:off x="2078850" y="2874400"/>
              <a:ext cx="555000" cy="330300"/>
            </a:xfrm>
            <a:prstGeom prst="rect">
              <a:avLst/>
            </a:prstGeom>
            <a:solidFill>
              <a:srgbClr val="00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800" b="0" i="0" u="none" strike="noStrike" cap="none">
                  <a:solidFill>
                    <a:srgbClr val="000000"/>
                  </a:solidFill>
                  <a:latin typeface="Arial"/>
                  <a:ea typeface="Arial"/>
                  <a:cs typeface="Arial"/>
                  <a:sym typeface="Arial"/>
                </a:rPr>
                <a:t>worker</a:t>
              </a:r>
            </a:p>
          </p:txBody>
        </p:sp>
      </p:grpSp>
      <p:grpSp>
        <p:nvGrpSpPr>
          <p:cNvPr id="629" name="Shape 629"/>
          <p:cNvGrpSpPr/>
          <p:nvPr/>
        </p:nvGrpSpPr>
        <p:grpSpPr>
          <a:xfrm>
            <a:off x="1524000" y="2295550"/>
            <a:ext cx="1359899" cy="1290600"/>
            <a:chOff x="1371600" y="2433000"/>
            <a:chExt cx="1359899" cy="1290600"/>
          </a:xfrm>
        </p:grpSpPr>
        <p:sp>
          <p:nvSpPr>
            <p:cNvPr id="630" name="Shape 630"/>
            <p:cNvSpPr/>
            <p:nvPr/>
          </p:nvSpPr>
          <p:spPr>
            <a:xfrm>
              <a:off x="1371600" y="2433000"/>
              <a:ext cx="1359899" cy="1290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Webgme</a:t>
              </a:r>
            </a:p>
          </p:txBody>
        </p:sp>
        <p:sp>
          <p:nvSpPr>
            <p:cNvPr id="631" name="Shape 631"/>
            <p:cNvSpPr/>
            <p:nvPr/>
          </p:nvSpPr>
          <p:spPr>
            <a:xfrm>
              <a:off x="1774050" y="2569600"/>
              <a:ext cx="555000" cy="330300"/>
            </a:xfrm>
            <a:prstGeom prst="rect">
              <a:avLst/>
            </a:prstGeom>
            <a:solidFill>
              <a:srgbClr val="00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800" b="0" i="0" u="none" strike="noStrike" cap="none">
                  <a:solidFill>
                    <a:srgbClr val="000000"/>
                  </a:solidFill>
                  <a:latin typeface="Arial"/>
                  <a:ea typeface="Arial"/>
                  <a:cs typeface="Arial"/>
                  <a:sym typeface="Arial"/>
                </a:rPr>
                <a:t>worker</a:t>
              </a:r>
            </a:p>
          </p:txBody>
        </p:sp>
        <p:sp>
          <p:nvSpPr>
            <p:cNvPr id="632" name="Shape 632"/>
            <p:cNvSpPr/>
            <p:nvPr/>
          </p:nvSpPr>
          <p:spPr>
            <a:xfrm>
              <a:off x="1926450" y="2722000"/>
              <a:ext cx="555000" cy="330300"/>
            </a:xfrm>
            <a:prstGeom prst="rect">
              <a:avLst/>
            </a:prstGeom>
            <a:solidFill>
              <a:srgbClr val="00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800" b="0" i="0" u="none" strike="noStrike" cap="none">
                  <a:solidFill>
                    <a:srgbClr val="000000"/>
                  </a:solidFill>
                  <a:latin typeface="Arial"/>
                  <a:ea typeface="Arial"/>
                  <a:cs typeface="Arial"/>
                  <a:sym typeface="Arial"/>
                </a:rPr>
                <a:t>worker</a:t>
              </a:r>
            </a:p>
          </p:txBody>
        </p:sp>
        <p:sp>
          <p:nvSpPr>
            <p:cNvPr id="633" name="Shape 633"/>
            <p:cNvSpPr/>
            <p:nvPr/>
          </p:nvSpPr>
          <p:spPr>
            <a:xfrm>
              <a:off x="2078850" y="2874400"/>
              <a:ext cx="555000" cy="330300"/>
            </a:xfrm>
            <a:prstGeom prst="rect">
              <a:avLst/>
            </a:prstGeom>
            <a:solidFill>
              <a:srgbClr val="00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800" b="0" i="0" u="none" strike="noStrike" cap="none">
                  <a:solidFill>
                    <a:srgbClr val="000000"/>
                  </a:solidFill>
                  <a:latin typeface="Arial"/>
                  <a:ea typeface="Arial"/>
                  <a:cs typeface="Arial"/>
                  <a:sym typeface="Arial"/>
                </a:rPr>
                <a:t>worker</a:t>
              </a:r>
            </a:p>
          </p:txBody>
        </p:sp>
      </p:grpSp>
      <p:grpSp>
        <p:nvGrpSpPr>
          <p:cNvPr id="634" name="Shape 634"/>
          <p:cNvGrpSpPr/>
          <p:nvPr/>
        </p:nvGrpSpPr>
        <p:grpSpPr>
          <a:xfrm>
            <a:off x="5474000" y="1990750"/>
            <a:ext cx="1359899" cy="1290600"/>
            <a:chOff x="5778800" y="2089450"/>
            <a:chExt cx="1359899" cy="1290600"/>
          </a:xfrm>
        </p:grpSpPr>
        <p:sp>
          <p:nvSpPr>
            <p:cNvPr id="635" name="Shape 635"/>
            <p:cNvSpPr/>
            <p:nvPr/>
          </p:nvSpPr>
          <p:spPr>
            <a:xfrm>
              <a:off x="5778800" y="2089450"/>
              <a:ext cx="1359899" cy="1290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Formula webservice</a:t>
              </a:r>
            </a:p>
          </p:txBody>
        </p:sp>
        <p:sp>
          <p:nvSpPr>
            <p:cNvPr id="636" name="Shape 636"/>
            <p:cNvSpPr/>
            <p:nvPr/>
          </p:nvSpPr>
          <p:spPr>
            <a:xfrm>
              <a:off x="6181250" y="2239300"/>
              <a:ext cx="555000" cy="330300"/>
            </a:xfrm>
            <a:prstGeom prst="rect">
              <a:avLst/>
            </a:prstGeom>
            <a:solidFill>
              <a:srgbClr val="00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800" b="0" i="0" u="none" strike="noStrike" cap="none">
                  <a:solidFill>
                    <a:srgbClr val="000000"/>
                  </a:solidFill>
                  <a:latin typeface="Arial"/>
                  <a:ea typeface="Arial"/>
                  <a:cs typeface="Arial"/>
                  <a:sym typeface="Arial"/>
                </a:rPr>
                <a:t>docker</a:t>
              </a:r>
            </a:p>
          </p:txBody>
        </p:sp>
        <p:sp>
          <p:nvSpPr>
            <p:cNvPr id="637" name="Shape 637"/>
            <p:cNvSpPr/>
            <p:nvPr/>
          </p:nvSpPr>
          <p:spPr>
            <a:xfrm>
              <a:off x="6333650" y="2391700"/>
              <a:ext cx="555000" cy="330300"/>
            </a:xfrm>
            <a:prstGeom prst="rect">
              <a:avLst/>
            </a:prstGeom>
            <a:solidFill>
              <a:srgbClr val="00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800" b="0" i="0" u="none" strike="noStrike" cap="none">
                  <a:solidFill>
                    <a:srgbClr val="000000"/>
                  </a:solidFill>
                  <a:latin typeface="Arial"/>
                  <a:ea typeface="Arial"/>
                  <a:cs typeface="Arial"/>
                  <a:sym typeface="Arial"/>
                </a:rPr>
                <a:t>docker</a:t>
              </a:r>
            </a:p>
          </p:txBody>
        </p:sp>
        <p:sp>
          <p:nvSpPr>
            <p:cNvPr id="638" name="Shape 638"/>
            <p:cNvSpPr/>
            <p:nvPr/>
          </p:nvSpPr>
          <p:spPr>
            <a:xfrm>
              <a:off x="6486050" y="2544100"/>
              <a:ext cx="555000" cy="330300"/>
            </a:xfrm>
            <a:prstGeom prst="rect">
              <a:avLst/>
            </a:prstGeom>
            <a:solidFill>
              <a:srgbClr val="00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800" b="0" i="0" u="none" strike="noStrike" cap="none">
                  <a:solidFill>
                    <a:srgbClr val="000000"/>
                  </a:solidFill>
                  <a:latin typeface="Arial"/>
                  <a:ea typeface="Arial"/>
                  <a:cs typeface="Arial"/>
                  <a:sym typeface="Arial"/>
                </a:rPr>
                <a:t>docker</a:t>
              </a:r>
            </a:p>
          </p:txBody>
        </p:sp>
      </p:grpSp>
      <p:grpSp>
        <p:nvGrpSpPr>
          <p:cNvPr id="639" name="Shape 639"/>
          <p:cNvGrpSpPr/>
          <p:nvPr/>
        </p:nvGrpSpPr>
        <p:grpSpPr>
          <a:xfrm>
            <a:off x="5626400" y="2143150"/>
            <a:ext cx="1359899" cy="1290600"/>
            <a:chOff x="5778800" y="2089450"/>
            <a:chExt cx="1359899" cy="1290600"/>
          </a:xfrm>
        </p:grpSpPr>
        <p:sp>
          <p:nvSpPr>
            <p:cNvPr id="640" name="Shape 640"/>
            <p:cNvSpPr/>
            <p:nvPr/>
          </p:nvSpPr>
          <p:spPr>
            <a:xfrm>
              <a:off x="5778800" y="2089450"/>
              <a:ext cx="1359899" cy="1290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Formula webservice</a:t>
              </a:r>
            </a:p>
          </p:txBody>
        </p:sp>
        <p:sp>
          <p:nvSpPr>
            <p:cNvPr id="641" name="Shape 641"/>
            <p:cNvSpPr/>
            <p:nvPr/>
          </p:nvSpPr>
          <p:spPr>
            <a:xfrm>
              <a:off x="6181250" y="2239300"/>
              <a:ext cx="555000" cy="330300"/>
            </a:xfrm>
            <a:prstGeom prst="rect">
              <a:avLst/>
            </a:prstGeom>
            <a:solidFill>
              <a:srgbClr val="00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800" b="0" i="0" u="none" strike="noStrike" cap="none">
                  <a:solidFill>
                    <a:srgbClr val="000000"/>
                  </a:solidFill>
                  <a:latin typeface="Arial"/>
                  <a:ea typeface="Arial"/>
                  <a:cs typeface="Arial"/>
                  <a:sym typeface="Arial"/>
                </a:rPr>
                <a:t>docker</a:t>
              </a:r>
            </a:p>
          </p:txBody>
        </p:sp>
        <p:sp>
          <p:nvSpPr>
            <p:cNvPr id="642" name="Shape 642"/>
            <p:cNvSpPr/>
            <p:nvPr/>
          </p:nvSpPr>
          <p:spPr>
            <a:xfrm>
              <a:off x="6333650" y="2391700"/>
              <a:ext cx="555000" cy="330300"/>
            </a:xfrm>
            <a:prstGeom prst="rect">
              <a:avLst/>
            </a:prstGeom>
            <a:solidFill>
              <a:srgbClr val="00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800" b="0" i="0" u="none" strike="noStrike" cap="none">
                  <a:solidFill>
                    <a:srgbClr val="000000"/>
                  </a:solidFill>
                  <a:latin typeface="Arial"/>
                  <a:ea typeface="Arial"/>
                  <a:cs typeface="Arial"/>
                  <a:sym typeface="Arial"/>
                </a:rPr>
                <a:t>docker</a:t>
              </a:r>
            </a:p>
          </p:txBody>
        </p:sp>
        <p:sp>
          <p:nvSpPr>
            <p:cNvPr id="643" name="Shape 643"/>
            <p:cNvSpPr/>
            <p:nvPr/>
          </p:nvSpPr>
          <p:spPr>
            <a:xfrm>
              <a:off x="6486050" y="2544100"/>
              <a:ext cx="555000" cy="330300"/>
            </a:xfrm>
            <a:prstGeom prst="rect">
              <a:avLst/>
            </a:prstGeom>
            <a:solidFill>
              <a:srgbClr val="00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800" b="0" i="0" u="none" strike="noStrike" cap="none">
                  <a:solidFill>
                    <a:srgbClr val="000000"/>
                  </a:solidFill>
                  <a:latin typeface="Arial"/>
                  <a:ea typeface="Arial"/>
                  <a:cs typeface="Arial"/>
                  <a:sym typeface="Arial"/>
                </a:rPr>
                <a:t>docker</a:t>
              </a:r>
            </a:p>
          </p:txBody>
        </p:sp>
      </p:grpSp>
      <p:grpSp>
        <p:nvGrpSpPr>
          <p:cNvPr id="644" name="Shape 644"/>
          <p:cNvGrpSpPr/>
          <p:nvPr/>
        </p:nvGrpSpPr>
        <p:grpSpPr>
          <a:xfrm>
            <a:off x="5778800" y="2295550"/>
            <a:ext cx="1359899" cy="1290600"/>
            <a:chOff x="5778800" y="2089450"/>
            <a:chExt cx="1359899" cy="1290600"/>
          </a:xfrm>
        </p:grpSpPr>
        <p:sp>
          <p:nvSpPr>
            <p:cNvPr id="645" name="Shape 645"/>
            <p:cNvSpPr/>
            <p:nvPr/>
          </p:nvSpPr>
          <p:spPr>
            <a:xfrm>
              <a:off x="5778800" y="2089450"/>
              <a:ext cx="1359899" cy="1290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Formula webservice</a:t>
              </a:r>
            </a:p>
          </p:txBody>
        </p:sp>
        <p:sp>
          <p:nvSpPr>
            <p:cNvPr id="646" name="Shape 646"/>
            <p:cNvSpPr/>
            <p:nvPr/>
          </p:nvSpPr>
          <p:spPr>
            <a:xfrm>
              <a:off x="6181250" y="2239300"/>
              <a:ext cx="555000" cy="330300"/>
            </a:xfrm>
            <a:prstGeom prst="rect">
              <a:avLst/>
            </a:prstGeom>
            <a:solidFill>
              <a:srgbClr val="00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800" b="0" i="0" u="none" strike="noStrike" cap="none">
                  <a:solidFill>
                    <a:srgbClr val="000000"/>
                  </a:solidFill>
                  <a:latin typeface="Arial"/>
                  <a:ea typeface="Arial"/>
                  <a:cs typeface="Arial"/>
                  <a:sym typeface="Arial"/>
                </a:rPr>
                <a:t>docker</a:t>
              </a:r>
            </a:p>
          </p:txBody>
        </p:sp>
        <p:sp>
          <p:nvSpPr>
            <p:cNvPr id="647" name="Shape 647"/>
            <p:cNvSpPr/>
            <p:nvPr/>
          </p:nvSpPr>
          <p:spPr>
            <a:xfrm>
              <a:off x="6333650" y="2391700"/>
              <a:ext cx="555000" cy="330300"/>
            </a:xfrm>
            <a:prstGeom prst="rect">
              <a:avLst/>
            </a:prstGeom>
            <a:solidFill>
              <a:srgbClr val="00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800" b="0" i="0" u="none" strike="noStrike" cap="none">
                  <a:solidFill>
                    <a:srgbClr val="000000"/>
                  </a:solidFill>
                  <a:latin typeface="Arial"/>
                  <a:ea typeface="Arial"/>
                  <a:cs typeface="Arial"/>
                  <a:sym typeface="Arial"/>
                </a:rPr>
                <a:t>docker</a:t>
              </a:r>
            </a:p>
          </p:txBody>
        </p:sp>
        <p:sp>
          <p:nvSpPr>
            <p:cNvPr id="648" name="Shape 648"/>
            <p:cNvSpPr/>
            <p:nvPr/>
          </p:nvSpPr>
          <p:spPr>
            <a:xfrm>
              <a:off x="6486050" y="2544100"/>
              <a:ext cx="555000" cy="330300"/>
            </a:xfrm>
            <a:prstGeom prst="rect">
              <a:avLst/>
            </a:prstGeom>
            <a:solidFill>
              <a:srgbClr val="00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800" b="0" i="0" u="none" strike="noStrike" cap="none">
                  <a:solidFill>
                    <a:srgbClr val="000000"/>
                  </a:solidFill>
                  <a:latin typeface="Arial"/>
                  <a:ea typeface="Arial"/>
                  <a:cs typeface="Arial"/>
                  <a:sym typeface="Arial"/>
                </a:rPr>
                <a:t>docker</a:t>
              </a:r>
            </a:p>
          </p:txBody>
        </p:sp>
      </p:grpSp>
      <p:cxnSp>
        <p:nvCxnSpPr>
          <p:cNvPr id="649" name="Shape 649"/>
          <p:cNvCxnSpPr>
            <a:stCxn id="606" idx="0"/>
            <a:endCxn id="630" idx="2"/>
          </p:cNvCxnSpPr>
          <p:nvPr/>
        </p:nvCxnSpPr>
        <p:spPr>
          <a:xfrm rot="5400000" flipH="1">
            <a:off x="2310675" y="3479487"/>
            <a:ext cx="311100" cy="524700"/>
          </a:xfrm>
          <a:prstGeom prst="curvedConnector3">
            <a:avLst>
              <a:gd name="adj1" fmla="val 50022"/>
            </a:avLst>
          </a:prstGeom>
          <a:noFill/>
          <a:ln w="9525" cap="flat" cmpd="sng">
            <a:solidFill>
              <a:schemeClr val="dk2"/>
            </a:solidFill>
            <a:prstDash val="solid"/>
            <a:round/>
            <a:headEnd type="triangle" w="lg" len="lg"/>
            <a:tailEnd type="triangle" w="lg" len="lg"/>
          </a:ln>
        </p:spPr>
      </p:cxnSp>
      <p:cxnSp>
        <p:nvCxnSpPr>
          <p:cNvPr id="650" name="Shape 650"/>
          <p:cNvCxnSpPr>
            <a:stCxn id="606" idx="0"/>
            <a:endCxn id="625" idx="1"/>
          </p:cNvCxnSpPr>
          <p:nvPr/>
        </p:nvCxnSpPr>
        <p:spPr>
          <a:xfrm rot="5400000" flipH="1">
            <a:off x="1495725" y="2664537"/>
            <a:ext cx="1108800" cy="1356900"/>
          </a:xfrm>
          <a:prstGeom prst="curvedConnector4">
            <a:avLst>
              <a:gd name="adj1" fmla="val 20907"/>
              <a:gd name="adj2" fmla="val 117555"/>
            </a:avLst>
          </a:prstGeom>
          <a:noFill/>
          <a:ln w="9525" cap="flat" cmpd="sng">
            <a:solidFill>
              <a:schemeClr val="dk2"/>
            </a:solidFill>
            <a:prstDash val="solid"/>
            <a:round/>
            <a:headEnd type="triangle" w="lg" len="lg"/>
            <a:tailEnd type="triangle" w="lg" len="lg"/>
          </a:ln>
        </p:spPr>
      </p:cxnSp>
      <p:cxnSp>
        <p:nvCxnSpPr>
          <p:cNvPr id="651" name="Shape 651"/>
          <p:cNvCxnSpPr>
            <a:stCxn id="606" idx="0"/>
            <a:endCxn id="620" idx="1"/>
          </p:cNvCxnSpPr>
          <p:nvPr/>
        </p:nvCxnSpPr>
        <p:spPr>
          <a:xfrm rot="5400000" flipH="1">
            <a:off x="1343325" y="2512137"/>
            <a:ext cx="1261200" cy="1509300"/>
          </a:xfrm>
          <a:prstGeom prst="curvedConnector4">
            <a:avLst>
              <a:gd name="adj1" fmla="val 24423"/>
              <a:gd name="adj2" fmla="val 115782"/>
            </a:avLst>
          </a:prstGeom>
          <a:noFill/>
          <a:ln w="9525" cap="flat" cmpd="sng">
            <a:solidFill>
              <a:schemeClr val="dk2"/>
            </a:solidFill>
            <a:prstDash val="solid"/>
            <a:round/>
            <a:headEnd type="triangle" w="lg" len="lg"/>
            <a:tailEnd type="triangle" w="lg" len="lg"/>
          </a:ln>
        </p:spPr>
      </p:cxnSp>
      <p:cxnSp>
        <p:nvCxnSpPr>
          <p:cNvPr id="652" name="Shape 652"/>
          <p:cNvCxnSpPr>
            <a:stCxn id="606" idx="0"/>
            <a:endCxn id="610" idx="1"/>
          </p:cNvCxnSpPr>
          <p:nvPr/>
        </p:nvCxnSpPr>
        <p:spPr>
          <a:xfrm rot="5400000" flipH="1">
            <a:off x="1190925" y="2359737"/>
            <a:ext cx="1413600" cy="1661700"/>
          </a:xfrm>
          <a:prstGeom prst="curvedConnector4">
            <a:avLst>
              <a:gd name="adj1" fmla="val 27180"/>
              <a:gd name="adj2" fmla="val 114335"/>
            </a:avLst>
          </a:prstGeom>
          <a:noFill/>
          <a:ln w="9525" cap="flat" cmpd="sng">
            <a:solidFill>
              <a:schemeClr val="dk2"/>
            </a:solidFill>
            <a:prstDash val="solid"/>
            <a:round/>
            <a:headEnd type="triangle" w="lg" len="lg"/>
            <a:tailEnd type="triangle" w="lg" len="lg"/>
          </a:ln>
        </p:spPr>
      </p:cxnSp>
      <p:cxnSp>
        <p:nvCxnSpPr>
          <p:cNvPr id="653" name="Shape 653"/>
          <p:cNvCxnSpPr>
            <a:stCxn id="630" idx="3"/>
            <a:endCxn id="608" idx="1"/>
          </p:cNvCxnSpPr>
          <p:nvPr/>
        </p:nvCxnSpPr>
        <p:spPr>
          <a:xfrm>
            <a:off x="2883899" y="2940850"/>
            <a:ext cx="1684500" cy="1247100"/>
          </a:xfrm>
          <a:prstGeom prst="curvedConnector3">
            <a:avLst>
              <a:gd name="adj1" fmla="val 50002"/>
            </a:avLst>
          </a:prstGeom>
          <a:noFill/>
          <a:ln w="9525" cap="flat" cmpd="sng">
            <a:solidFill>
              <a:schemeClr val="dk2"/>
            </a:solidFill>
            <a:prstDash val="solid"/>
            <a:round/>
            <a:headEnd type="triangle" w="lg" len="lg"/>
            <a:tailEnd type="triangle" w="lg" len="lg"/>
          </a:ln>
        </p:spPr>
      </p:cxnSp>
      <p:cxnSp>
        <p:nvCxnSpPr>
          <p:cNvPr id="654" name="Shape 654"/>
          <p:cNvCxnSpPr>
            <a:endCxn id="607" idx="2"/>
          </p:cNvCxnSpPr>
          <p:nvPr/>
        </p:nvCxnSpPr>
        <p:spPr>
          <a:xfrm rot="10800000" flipH="1">
            <a:off x="2203837" y="1863148"/>
            <a:ext cx="1403400" cy="432300"/>
          </a:xfrm>
          <a:prstGeom prst="curvedConnector3">
            <a:avLst>
              <a:gd name="adj1" fmla="val 50000"/>
            </a:avLst>
          </a:prstGeom>
          <a:noFill/>
          <a:ln w="9525" cap="flat" cmpd="sng">
            <a:solidFill>
              <a:schemeClr val="dk2"/>
            </a:solidFill>
            <a:prstDash val="solid"/>
            <a:round/>
            <a:headEnd type="triangle" w="lg" len="lg"/>
            <a:tailEnd type="triangle" w="lg" len="lg"/>
          </a:ln>
        </p:spPr>
      </p:cxnSp>
      <p:cxnSp>
        <p:nvCxnSpPr>
          <p:cNvPr id="655" name="Shape 655"/>
          <p:cNvCxnSpPr>
            <a:stCxn id="625" idx="0"/>
            <a:endCxn id="607" idx="2"/>
          </p:cNvCxnSpPr>
          <p:nvPr/>
        </p:nvCxnSpPr>
        <p:spPr>
          <a:xfrm rot="-5400000">
            <a:off x="2689500" y="1225300"/>
            <a:ext cx="279900" cy="1555800"/>
          </a:xfrm>
          <a:prstGeom prst="curvedConnector2">
            <a:avLst/>
          </a:prstGeom>
          <a:noFill/>
          <a:ln w="9525" cap="flat" cmpd="sng">
            <a:solidFill>
              <a:schemeClr val="dk2"/>
            </a:solidFill>
            <a:prstDash val="solid"/>
            <a:round/>
            <a:headEnd type="triangle" w="lg" len="lg"/>
            <a:tailEnd type="triangle" w="lg" len="lg"/>
          </a:ln>
        </p:spPr>
      </p:cxnSp>
      <p:cxnSp>
        <p:nvCxnSpPr>
          <p:cNvPr id="656" name="Shape 656"/>
          <p:cNvCxnSpPr>
            <a:stCxn id="620" idx="0"/>
            <a:endCxn id="607" idx="2"/>
          </p:cNvCxnSpPr>
          <p:nvPr/>
        </p:nvCxnSpPr>
        <p:spPr>
          <a:xfrm rot="-5400000">
            <a:off x="2689500" y="1072900"/>
            <a:ext cx="127500" cy="1708200"/>
          </a:xfrm>
          <a:prstGeom prst="curvedConnector2">
            <a:avLst/>
          </a:prstGeom>
          <a:noFill/>
          <a:ln w="9525" cap="flat" cmpd="sng">
            <a:solidFill>
              <a:schemeClr val="dk2"/>
            </a:solidFill>
            <a:prstDash val="solid"/>
            <a:round/>
            <a:headEnd type="triangle" w="lg" len="lg"/>
            <a:tailEnd type="triangle" w="lg" len="lg"/>
          </a:ln>
        </p:spPr>
      </p:cxnSp>
      <p:cxnSp>
        <p:nvCxnSpPr>
          <p:cNvPr id="657" name="Shape 657"/>
          <p:cNvCxnSpPr>
            <a:stCxn id="610" idx="0"/>
            <a:endCxn id="607" idx="2"/>
          </p:cNvCxnSpPr>
          <p:nvPr/>
        </p:nvCxnSpPr>
        <p:spPr>
          <a:xfrm rot="-5400000" flipH="1">
            <a:off x="2664600" y="920500"/>
            <a:ext cx="24900" cy="1860600"/>
          </a:xfrm>
          <a:prstGeom prst="curvedConnector4">
            <a:avLst>
              <a:gd name="adj1" fmla="val -956325"/>
              <a:gd name="adj2" fmla="val 68269"/>
            </a:avLst>
          </a:prstGeom>
          <a:noFill/>
          <a:ln w="9525" cap="flat" cmpd="sng">
            <a:solidFill>
              <a:schemeClr val="dk2"/>
            </a:solidFill>
            <a:prstDash val="solid"/>
            <a:round/>
            <a:headEnd type="triangle" w="lg" len="lg"/>
            <a:tailEnd type="triangle" w="lg" len="lg"/>
          </a:ln>
        </p:spPr>
      </p:cxnSp>
      <p:cxnSp>
        <p:nvCxnSpPr>
          <p:cNvPr id="658" name="Shape 658"/>
          <p:cNvCxnSpPr>
            <a:stCxn id="608" idx="0"/>
            <a:endCxn id="645" idx="2"/>
          </p:cNvCxnSpPr>
          <p:nvPr/>
        </p:nvCxnSpPr>
        <p:spPr>
          <a:xfrm rot="-5400000">
            <a:off x="5658675" y="3097300"/>
            <a:ext cx="311100" cy="1289100"/>
          </a:xfrm>
          <a:prstGeom prst="curvedConnector3">
            <a:avLst>
              <a:gd name="adj1" fmla="val 49976"/>
            </a:avLst>
          </a:prstGeom>
          <a:noFill/>
          <a:ln w="9525" cap="flat" cmpd="sng">
            <a:solidFill>
              <a:schemeClr val="dk2"/>
            </a:solidFill>
            <a:prstDash val="solid"/>
            <a:round/>
            <a:headEnd type="triangle" w="lg" len="lg"/>
            <a:tailEnd type="triangle" w="lg" len="lg"/>
          </a:ln>
        </p:spPr>
      </p:cxnSp>
      <p:cxnSp>
        <p:nvCxnSpPr>
          <p:cNvPr id="659" name="Shape 659"/>
          <p:cNvCxnSpPr>
            <a:stCxn id="608" idx="0"/>
            <a:endCxn id="640" idx="1"/>
          </p:cNvCxnSpPr>
          <p:nvPr/>
        </p:nvCxnSpPr>
        <p:spPr>
          <a:xfrm rot="-5400000">
            <a:off x="4843575" y="3114700"/>
            <a:ext cx="1108800" cy="456600"/>
          </a:xfrm>
          <a:prstGeom prst="curvedConnector2">
            <a:avLst/>
          </a:prstGeom>
          <a:noFill/>
          <a:ln w="9525" cap="flat" cmpd="sng">
            <a:solidFill>
              <a:schemeClr val="dk2"/>
            </a:solidFill>
            <a:prstDash val="solid"/>
            <a:round/>
            <a:headEnd type="triangle" w="lg" len="lg"/>
            <a:tailEnd type="triangle" w="lg" len="lg"/>
          </a:ln>
        </p:spPr>
      </p:cxnSp>
      <p:cxnSp>
        <p:nvCxnSpPr>
          <p:cNvPr id="660" name="Shape 660"/>
          <p:cNvCxnSpPr>
            <a:stCxn id="608" idx="0"/>
            <a:endCxn id="635" idx="1"/>
          </p:cNvCxnSpPr>
          <p:nvPr/>
        </p:nvCxnSpPr>
        <p:spPr>
          <a:xfrm rot="-5400000">
            <a:off x="4691175" y="3114700"/>
            <a:ext cx="1261200" cy="304200"/>
          </a:xfrm>
          <a:prstGeom prst="curvedConnector2">
            <a:avLst/>
          </a:prstGeom>
          <a:noFill/>
          <a:ln w="9525" cap="flat" cmpd="sng">
            <a:solidFill>
              <a:schemeClr val="dk2"/>
            </a:solidFill>
            <a:prstDash val="solid"/>
            <a:round/>
            <a:headEnd type="triangle" w="lg" len="lg"/>
            <a:tailEnd type="triangle" w="lg" len="lg"/>
          </a:ln>
        </p:spPr>
      </p:cxnSp>
      <p:cxnSp>
        <p:nvCxnSpPr>
          <p:cNvPr id="661" name="Shape 661"/>
          <p:cNvCxnSpPr>
            <a:stCxn id="608" idx="0"/>
            <a:endCxn id="615" idx="1"/>
          </p:cNvCxnSpPr>
          <p:nvPr/>
        </p:nvCxnSpPr>
        <p:spPr>
          <a:xfrm rot="-5400000">
            <a:off x="4538775" y="3114700"/>
            <a:ext cx="1413600" cy="151800"/>
          </a:xfrm>
          <a:prstGeom prst="curvedConnector2">
            <a:avLst/>
          </a:prstGeom>
          <a:noFill/>
          <a:ln w="9525" cap="flat" cmpd="sng">
            <a:solidFill>
              <a:schemeClr val="dk2"/>
            </a:solidFill>
            <a:prstDash val="solid"/>
            <a:round/>
            <a:headEnd type="triangle" w="lg" len="lg"/>
            <a:tailEnd type="triangle" w="lg" len="lg"/>
          </a:ln>
        </p:spPr>
      </p:cxnSp>
      <p:cxnSp>
        <p:nvCxnSpPr>
          <p:cNvPr id="662" name="Shape 662"/>
          <p:cNvCxnSpPr>
            <a:stCxn id="625" idx="0"/>
            <a:endCxn id="608" idx="1"/>
          </p:cNvCxnSpPr>
          <p:nvPr/>
        </p:nvCxnSpPr>
        <p:spPr>
          <a:xfrm rot="-5400000" flipH="1">
            <a:off x="2287500" y="1907200"/>
            <a:ext cx="2045100" cy="2517000"/>
          </a:xfrm>
          <a:prstGeom prst="curvedConnector4">
            <a:avLst>
              <a:gd name="adj1" fmla="val -11645"/>
              <a:gd name="adj2" fmla="val 63506"/>
            </a:avLst>
          </a:prstGeom>
          <a:noFill/>
          <a:ln w="9525" cap="flat" cmpd="sng">
            <a:solidFill>
              <a:schemeClr val="dk2"/>
            </a:solidFill>
            <a:prstDash val="solid"/>
            <a:round/>
            <a:headEnd type="triangle" w="lg" len="lg"/>
            <a:tailEnd type="triangle" w="lg" len="lg"/>
          </a:ln>
        </p:spPr>
      </p:cxnSp>
      <p:cxnSp>
        <p:nvCxnSpPr>
          <p:cNvPr id="663" name="Shape 663"/>
          <p:cNvCxnSpPr>
            <a:stCxn id="620" idx="0"/>
            <a:endCxn id="608" idx="1"/>
          </p:cNvCxnSpPr>
          <p:nvPr/>
        </p:nvCxnSpPr>
        <p:spPr>
          <a:xfrm rot="-5400000" flipH="1">
            <a:off x="2135100" y="1754800"/>
            <a:ext cx="2197500" cy="2669400"/>
          </a:xfrm>
          <a:prstGeom prst="curvedConnector4">
            <a:avLst>
              <a:gd name="adj1" fmla="val -10836"/>
              <a:gd name="adj2" fmla="val 62735"/>
            </a:avLst>
          </a:prstGeom>
          <a:noFill/>
          <a:ln w="9525" cap="flat" cmpd="sng">
            <a:solidFill>
              <a:schemeClr val="dk2"/>
            </a:solidFill>
            <a:prstDash val="solid"/>
            <a:round/>
            <a:headEnd type="triangle" w="lg" len="lg"/>
            <a:tailEnd type="triangle" w="lg" len="lg"/>
          </a:ln>
        </p:spPr>
      </p:cxnSp>
      <p:cxnSp>
        <p:nvCxnSpPr>
          <p:cNvPr id="664" name="Shape 664"/>
          <p:cNvCxnSpPr>
            <a:stCxn id="610" idx="0"/>
            <a:endCxn id="608" idx="1"/>
          </p:cNvCxnSpPr>
          <p:nvPr/>
        </p:nvCxnSpPr>
        <p:spPr>
          <a:xfrm rot="-5400000" flipH="1">
            <a:off x="1982700" y="1602400"/>
            <a:ext cx="2349900" cy="2821800"/>
          </a:xfrm>
          <a:prstGeom prst="curvedConnector4">
            <a:avLst>
              <a:gd name="adj1" fmla="val -10133"/>
              <a:gd name="adj2" fmla="val 62047"/>
            </a:avLst>
          </a:prstGeom>
          <a:noFill/>
          <a:ln w="9525" cap="flat" cmpd="sng">
            <a:solidFill>
              <a:schemeClr val="dk2"/>
            </a:solidFill>
            <a:prstDash val="solid"/>
            <a:round/>
            <a:headEnd type="triangle" w="lg" len="lg"/>
            <a:tailEnd type="triangle" w="lg" len="lg"/>
          </a:ln>
        </p:spPr>
      </p:cxnSp>
      <p:sp>
        <p:nvSpPr>
          <p:cNvPr id="665" name="Shape 665"/>
          <p:cNvSpPr txBox="1"/>
          <p:nvPr/>
        </p:nvSpPr>
        <p:spPr>
          <a:xfrm>
            <a:off x="2583375" y="5340550"/>
            <a:ext cx="6461700" cy="1290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2400" b="0" i="0" u="none" strike="noStrike" cap="none">
                <a:solidFill>
                  <a:srgbClr val="000000"/>
                </a:solidFill>
                <a:latin typeface="Arial"/>
                <a:ea typeface="Arial"/>
                <a:cs typeface="Arial"/>
                <a:sym typeface="Arial"/>
              </a:rPr>
              <a:t>Individual parts of the system can be scaled independently to serve as many clients as needed.</a:t>
            </a:r>
          </a:p>
        </p:txBody>
      </p:sp>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title"/>
          </p:nvPr>
        </p:nvSpPr>
        <p:spPr>
          <a:xfrm>
            <a:off x="311700" y="2867800"/>
            <a:ext cx="8520600" cy="1122300"/>
          </a:xfrm>
          <a:prstGeom prst="rect">
            <a:avLst/>
          </a:prstGeom>
        </p:spPr>
        <p:txBody>
          <a:bodyPr lIns="91425" tIns="91425" rIns="91425" bIns="91425" anchor="ctr" anchorCtr="0">
            <a:noAutofit/>
          </a:bodyPr>
          <a:lstStyle/>
          <a:p>
            <a:pPr lvl="0" rtl="0">
              <a:spcBef>
                <a:spcPts val="0"/>
              </a:spcBef>
              <a:buNone/>
            </a:pPr>
            <a:r>
              <a:rPr lang="en"/>
              <a:t>Presentation Candidates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Shape 671"/>
          <p:cNvSpPr txBox="1">
            <a:spLocks noGrp="1"/>
          </p:cNvSpPr>
          <p:nvPr>
            <p:ph type="title"/>
          </p:nvPr>
        </p:nvSpPr>
        <p:spPr>
          <a:xfrm>
            <a:off x="914400" y="135881"/>
            <a:ext cx="7162800" cy="718800"/>
          </a:xfrm>
          <a:prstGeom prst="rect">
            <a:avLst/>
          </a:prstGeom>
        </p:spPr>
        <p:txBody>
          <a:bodyPr lIns="91425" tIns="91425" rIns="91425" bIns="91425" anchor="ctr" anchorCtr="0">
            <a:noAutofit/>
          </a:bodyPr>
          <a:lstStyle/>
          <a:p>
            <a:pPr lvl="0">
              <a:spcBef>
                <a:spcPts val="0"/>
              </a:spcBef>
              <a:buNone/>
            </a:pPr>
            <a:r>
              <a:rPr lang="en"/>
              <a:t>Integrated User experience</a:t>
            </a:r>
          </a:p>
        </p:txBody>
      </p:sp>
      <p:pic>
        <p:nvPicPr>
          <p:cNvPr id="672" name="Shape 672" descr="Screen Shot 2016-06-02 at 11.18.26 PM.png"/>
          <p:cNvPicPr preferRelativeResize="0"/>
          <p:nvPr/>
        </p:nvPicPr>
        <p:blipFill>
          <a:blip r:embed="rId3">
            <a:alphaModFix/>
          </a:blip>
          <a:stretch>
            <a:fillRect/>
          </a:stretch>
        </p:blipFill>
        <p:spPr>
          <a:xfrm>
            <a:off x="0" y="1356531"/>
            <a:ext cx="9144000" cy="5043487"/>
          </a:xfrm>
          <a:prstGeom prst="rect">
            <a:avLst/>
          </a:prstGeom>
          <a:noFill/>
          <a:ln>
            <a:noFill/>
          </a:ln>
        </p:spPr>
      </p:pic>
      <p:sp>
        <p:nvSpPr>
          <p:cNvPr id="673" name="Shape 673"/>
          <p:cNvSpPr/>
          <p:nvPr/>
        </p:nvSpPr>
        <p:spPr>
          <a:xfrm>
            <a:off x="1374250" y="1519600"/>
            <a:ext cx="3977400" cy="4823100"/>
          </a:xfrm>
          <a:prstGeom prst="roundRect">
            <a:avLst>
              <a:gd name="adj" fmla="val 16667"/>
            </a:avLst>
          </a:prstGeom>
          <a:noFill/>
          <a:ln w="19050" cap="flat" cmpd="sng">
            <a:solidFill>
              <a:srgbClr val="FF0000"/>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4" name="Shape 674"/>
          <p:cNvSpPr txBox="1"/>
          <p:nvPr/>
        </p:nvSpPr>
        <p:spPr>
          <a:xfrm>
            <a:off x="2008450" y="997825"/>
            <a:ext cx="2709000" cy="378600"/>
          </a:xfrm>
          <a:prstGeom prst="rect">
            <a:avLst/>
          </a:prstGeom>
          <a:noFill/>
          <a:ln>
            <a:noFill/>
          </a:ln>
        </p:spPr>
        <p:txBody>
          <a:bodyPr lIns="91425" tIns="91425" rIns="91425" bIns="91425" anchor="t" anchorCtr="0">
            <a:noAutofit/>
          </a:bodyPr>
          <a:lstStyle/>
          <a:p>
            <a:pPr lvl="0" algn="ctr">
              <a:spcBef>
                <a:spcPts val="0"/>
              </a:spcBef>
              <a:buNone/>
            </a:pPr>
            <a:r>
              <a:rPr lang="en" sz="1400"/>
              <a:t>Formula Editor</a:t>
            </a:r>
          </a:p>
        </p:txBody>
      </p:sp>
      <p:sp>
        <p:nvSpPr>
          <p:cNvPr id="675" name="Shape 675"/>
          <p:cNvSpPr txBox="1"/>
          <p:nvPr/>
        </p:nvSpPr>
        <p:spPr>
          <a:xfrm>
            <a:off x="5966525" y="997825"/>
            <a:ext cx="2709000" cy="378600"/>
          </a:xfrm>
          <a:prstGeom prst="rect">
            <a:avLst/>
          </a:prstGeom>
          <a:noFill/>
          <a:ln>
            <a:noFill/>
          </a:ln>
        </p:spPr>
        <p:txBody>
          <a:bodyPr lIns="91425" tIns="91425" rIns="91425" bIns="91425" anchor="t" anchorCtr="0">
            <a:noAutofit/>
          </a:bodyPr>
          <a:lstStyle/>
          <a:p>
            <a:pPr lvl="0" algn="ctr" rtl="0">
              <a:spcBef>
                <a:spcPts val="0"/>
              </a:spcBef>
              <a:buNone/>
            </a:pPr>
            <a:r>
              <a:rPr lang="en" sz="1400"/>
              <a:t>Model Editor</a:t>
            </a:r>
          </a:p>
        </p:txBody>
      </p:sp>
      <p:sp>
        <p:nvSpPr>
          <p:cNvPr id="676" name="Shape 676"/>
          <p:cNvSpPr txBox="1"/>
          <p:nvPr/>
        </p:nvSpPr>
        <p:spPr>
          <a:xfrm>
            <a:off x="0" y="6010200"/>
            <a:ext cx="2709000" cy="847800"/>
          </a:xfrm>
          <a:prstGeom prst="rect">
            <a:avLst/>
          </a:prstGeom>
          <a:solidFill>
            <a:srgbClr val="F3F3F3"/>
          </a:solidFill>
          <a:ln>
            <a:noFill/>
          </a:ln>
        </p:spPr>
        <p:txBody>
          <a:bodyPr lIns="91425" tIns="91425" rIns="91425" bIns="91425" anchor="ctr" anchorCtr="0">
            <a:noAutofit/>
          </a:bodyPr>
          <a:lstStyle/>
          <a:p>
            <a:pPr lvl="0" algn="ctr" rtl="0">
              <a:spcBef>
                <a:spcPts val="0"/>
              </a:spcBef>
              <a:buNone/>
            </a:pPr>
            <a:r>
              <a:rPr lang="en" sz="1400"/>
              <a:t>Live Formula domain representation of the WebGME projects’ language</a:t>
            </a:r>
          </a:p>
        </p:txBody>
      </p:sp>
      <p:sp>
        <p:nvSpPr>
          <p:cNvPr id="677" name="Shape 677"/>
          <p:cNvSpPr txBox="1"/>
          <p:nvPr/>
        </p:nvSpPr>
        <p:spPr>
          <a:xfrm>
            <a:off x="4539400" y="6010200"/>
            <a:ext cx="2709000" cy="847800"/>
          </a:xfrm>
          <a:prstGeom prst="rect">
            <a:avLst/>
          </a:prstGeom>
          <a:solidFill>
            <a:srgbClr val="F3F3F3"/>
          </a:solidFill>
          <a:ln>
            <a:noFill/>
          </a:ln>
        </p:spPr>
        <p:txBody>
          <a:bodyPr lIns="91425" tIns="91425" rIns="91425" bIns="91425" anchor="ctr" anchorCtr="0">
            <a:noAutofit/>
          </a:bodyPr>
          <a:lstStyle/>
          <a:p>
            <a:pPr lvl="0" algn="ctr" rtl="0">
              <a:spcBef>
                <a:spcPts val="0"/>
              </a:spcBef>
              <a:buNone/>
            </a:pPr>
            <a:r>
              <a:rPr lang="en" sz="1400"/>
              <a:t>Textual editor to define constraints</a:t>
            </a:r>
          </a:p>
        </p:txBody>
      </p:sp>
      <p:sp>
        <p:nvSpPr>
          <p:cNvPr id="678" name="Shape 678"/>
          <p:cNvSpPr/>
          <p:nvPr/>
        </p:nvSpPr>
        <p:spPr>
          <a:xfrm>
            <a:off x="845703" y="2616350"/>
            <a:ext cx="673990" cy="3395950"/>
          </a:xfrm>
          <a:custGeom>
            <a:avLst/>
            <a:gdLst/>
            <a:ahLst/>
            <a:cxnLst/>
            <a:rect l="0" t="0" r="0" b="0"/>
            <a:pathLst>
              <a:path w="56793" h="135838" extrusionOk="0">
                <a:moveTo>
                  <a:pt x="56793" y="0"/>
                </a:moveTo>
                <a:cubicBezTo>
                  <a:pt x="47367" y="9073"/>
                  <a:pt x="3320" y="31801"/>
                  <a:pt x="237" y="54441"/>
                </a:cubicBezTo>
                <a:cubicBezTo>
                  <a:pt x="-2846" y="77080"/>
                  <a:pt x="31950" y="122271"/>
                  <a:pt x="38293" y="135838"/>
                </a:cubicBezTo>
              </a:path>
            </a:pathLst>
          </a:custGeom>
          <a:noFill/>
          <a:ln w="38100" cap="flat" cmpd="sng">
            <a:solidFill>
              <a:srgbClr val="000000"/>
            </a:solidFill>
            <a:prstDash val="solid"/>
            <a:round/>
            <a:headEnd type="triangle" w="lg" len="lg"/>
            <a:tailEnd type="none" w="lg" len="lg"/>
          </a:ln>
        </p:spPr>
      </p:sp>
      <p:sp>
        <p:nvSpPr>
          <p:cNvPr id="679" name="Shape 679"/>
          <p:cNvSpPr/>
          <p:nvPr/>
        </p:nvSpPr>
        <p:spPr>
          <a:xfrm>
            <a:off x="5285550" y="4796625"/>
            <a:ext cx="826575" cy="1202475"/>
          </a:xfrm>
          <a:custGeom>
            <a:avLst/>
            <a:gdLst/>
            <a:ahLst/>
            <a:cxnLst/>
            <a:rect l="0" t="0" r="0" b="0"/>
            <a:pathLst>
              <a:path w="33063" h="48099" extrusionOk="0">
                <a:moveTo>
                  <a:pt x="26956" y="48099"/>
                </a:moveTo>
                <a:cubicBezTo>
                  <a:pt x="27748" y="42901"/>
                  <a:pt x="36205" y="24930"/>
                  <a:pt x="31713" y="16914"/>
                </a:cubicBezTo>
                <a:cubicBezTo>
                  <a:pt x="27220" y="8897"/>
                  <a:pt x="5285" y="2819"/>
                  <a:pt x="0" y="0"/>
                </a:cubicBezTo>
              </a:path>
            </a:pathLst>
          </a:custGeom>
          <a:noFill/>
          <a:ln w="38100" cap="flat" cmpd="sng">
            <a:solidFill>
              <a:srgbClr val="000000"/>
            </a:solidFill>
            <a:prstDash val="solid"/>
            <a:round/>
            <a:headEnd type="none" w="lg" len="lg"/>
            <a:tailEnd type="triangle" w="lg" len="lg"/>
          </a:ln>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Shape 684"/>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endParaRPr/>
          </a:p>
        </p:txBody>
      </p:sp>
      <p:sp>
        <p:nvSpPr>
          <p:cNvPr id="685" name="Shape 685"/>
          <p:cNvSpPr txBox="1"/>
          <p:nvPr/>
        </p:nvSpPr>
        <p:spPr>
          <a:xfrm>
            <a:off x="507624" y="1429000"/>
            <a:ext cx="6633300" cy="3999900"/>
          </a:xfrm>
          <a:prstGeom prst="rect">
            <a:avLst/>
          </a:prstGeom>
          <a:noFill/>
          <a:ln>
            <a:noFill/>
          </a:ln>
        </p:spPr>
        <p:txBody>
          <a:bodyPr lIns="91425" tIns="91425" rIns="91425" bIns="91425" anchor="ctr" anchorCtr="0">
            <a:noAutofit/>
          </a:bodyPr>
          <a:lstStyle/>
          <a:p>
            <a:pPr lvl="0" rtl="0">
              <a:spcBef>
                <a:spcPts val="0"/>
              </a:spcBef>
              <a:buNone/>
            </a:pPr>
            <a:r>
              <a:rPr lang="en" sz="1400"/>
              <a:t/>
            </a:r>
            <a:br>
              <a:rPr lang="en" sz="1400"/>
            </a:br>
            <a:r>
              <a:rPr lang="en" sz="1400"/>
              <a:t>http://www.dre.vanderbilt.edu/~schmidt/PDF/MW-Spl.pdf</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90"/>
        <p:cNvGrpSpPr/>
        <p:nvPr/>
      </p:nvGrpSpPr>
      <p:grpSpPr>
        <a:xfrm>
          <a:off x="0" y="0"/>
          <a:ext cx="0" cy="0"/>
          <a:chOff x="0" y="0"/>
          <a:chExt cx="0" cy="0"/>
        </a:xfrm>
      </p:grpSpPr>
      <p:sp>
        <p:nvSpPr>
          <p:cNvPr id="691" name="Shape 691"/>
          <p:cNvSpPr txBox="1"/>
          <p:nvPr/>
        </p:nvSpPr>
        <p:spPr>
          <a:xfrm>
            <a:off x="5374079" y="4536360"/>
            <a:ext cx="3435300" cy="1938900"/>
          </a:xfrm>
          <a:prstGeom prst="rect">
            <a:avLst/>
          </a:prstGeom>
          <a:noFill/>
          <a:ln>
            <a:noFill/>
          </a:ln>
        </p:spPr>
        <p:txBody>
          <a:bodyPr lIns="68575" tIns="34275" rIns="68575" bIns="34275" anchor="t" anchorCtr="0">
            <a:noAutofit/>
          </a:bodyPr>
          <a:lstStyle/>
          <a:p>
            <a:pPr marL="0" marR="0" lvl="0" indent="0" algn="l" rtl="0">
              <a:lnSpc>
                <a:spcPct val="100000"/>
              </a:lnSpc>
              <a:spcBef>
                <a:spcPts val="0"/>
              </a:spcBef>
              <a:buSzPct val="25000"/>
              <a:buNone/>
            </a:pPr>
            <a:r>
              <a:rPr lang="en" sz="900" b="1" i="1" u="sng" strike="noStrike" cap="none">
                <a:solidFill>
                  <a:srgbClr val="000000"/>
                </a:solidFill>
                <a:latin typeface="Calibri"/>
                <a:ea typeface="Calibri"/>
                <a:cs typeface="Calibri"/>
                <a:sym typeface="Calibri"/>
              </a:rPr>
              <a:t>Control Point Assumption</a:t>
            </a:r>
            <a:r>
              <a:rPr lang="en" sz="900" b="0" i="0" u="none" strike="noStrike" cap="none">
                <a:solidFill>
                  <a:srgbClr val="000000"/>
                </a:solidFill>
                <a:latin typeface="Calibri"/>
                <a:ea typeface="Calibri"/>
                <a:cs typeface="Calibri"/>
                <a:sym typeface="Calibri"/>
              </a:rPr>
              <a:t>: Not every line of code in the application is evolvable, nor is it required. For our platform– the control points are what that can evolve</a:t>
            </a:r>
          </a:p>
          <a:p>
            <a:pPr marL="0" marR="0" lvl="0" indent="6350" algn="l" rtl="0">
              <a:lnSpc>
                <a:spcPct val="100000"/>
              </a:lnSpc>
              <a:spcBef>
                <a:spcPts val="0"/>
              </a:spcBef>
              <a:buClr>
                <a:srgbClr val="000000"/>
              </a:buClr>
              <a:buSzPct val="100000"/>
              <a:buFont typeface="Arial"/>
              <a:buChar char="•"/>
            </a:pPr>
            <a:r>
              <a:rPr lang="en" sz="900" b="0" i="0" u="none" strike="noStrike" cap="none">
                <a:solidFill>
                  <a:srgbClr val="000000"/>
                </a:solidFill>
                <a:latin typeface="Calibri"/>
                <a:ea typeface="Calibri"/>
                <a:cs typeface="Calibri"/>
                <a:sym typeface="Calibri"/>
              </a:rPr>
              <a:t>Control points collectively represent a specific strict subset of the application</a:t>
            </a:r>
          </a:p>
          <a:p>
            <a:pPr marL="0" marR="0" lvl="0" indent="6350" algn="l" rtl="0">
              <a:lnSpc>
                <a:spcPct val="100000"/>
              </a:lnSpc>
              <a:spcBef>
                <a:spcPts val="0"/>
              </a:spcBef>
              <a:buClr>
                <a:srgbClr val="000000"/>
              </a:buClr>
              <a:buSzPct val="100000"/>
              <a:buFont typeface="Arial"/>
              <a:buChar char="•"/>
            </a:pPr>
            <a:r>
              <a:rPr lang="en" sz="900" b="0" i="0" u="none" strike="noStrike" cap="none">
                <a:solidFill>
                  <a:srgbClr val="000000"/>
                </a:solidFill>
                <a:latin typeface="Calibri"/>
                <a:ea typeface="Calibri"/>
                <a:cs typeface="Calibri"/>
                <a:sym typeface="Calibri"/>
              </a:rPr>
              <a:t>Have sufficient functional spec for both </a:t>
            </a:r>
            <a:r>
              <a:rPr lang="en" sz="900" b="0" i="0" u="sng" strike="noStrike" cap="none">
                <a:solidFill>
                  <a:srgbClr val="000000"/>
                </a:solidFill>
                <a:latin typeface="Calibri"/>
                <a:ea typeface="Calibri"/>
                <a:cs typeface="Calibri"/>
                <a:sym typeface="Calibri"/>
              </a:rPr>
              <a:t>definition</a:t>
            </a:r>
            <a:r>
              <a:rPr lang="en" sz="900" b="0" i="0" u="none" strike="noStrike" cap="none">
                <a:solidFill>
                  <a:srgbClr val="000000"/>
                </a:solidFill>
                <a:latin typeface="Calibri"/>
                <a:ea typeface="Calibri"/>
                <a:cs typeface="Calibri"/>
                <a:sym typeface="Calibri"/>
              </a:rPr>
              <a:t> and </a:t>
            </a:r>
            <a:r>
              <a:rPr lang="en" sz="900" b="0" i="0" u="sng" strike="noStrike" cap="none">
                <a:solidFill>
                  <a:srgbClr val="000000"/>
                </a:solidFill>
                <a:latin typeface="Calibri"/>
                <a:ea typeface="Calibri"/>
                <a:cs typeface="Calibri"/>
                <a:sym typeface="Calibri"/>
              </a:rPr>
              <a:t>use </a:t>
            </a:r>
          </a:p>
          <a:p>
            <a:pPr marL="0" marR="0" lvl="0" indent="0" algn="l" rtl="0">
              <a:lnSpc>
                <a:spcPct val="100000"/>
              </a:lnSpc>
              <a:spcBef>
                <a:spcPts val="0"/>
              </a:spcBef>
              <a:buFont typeface="Arial"/>
              <a:buNone/>
            </a:pPr>
            <a:endParaRPr sz="1400" b="0" i="0" u="none" strike="noStrike" cap="none"/>
          </a:p>
          <a:p>
            <a:pPr marL="0" marR="0" lvl="0" indent="0" algn="l" rtl="0">
              <a:lnSpc>
                <a:spcPct val="100000"/>
              </a:lnSpc>
              <a:spcBef>
                <a:spcPts val="0"/>
              </a:spcBef>
              <a:buSzPct val="25000"/>
              <a:buNone/>
            </a:pPr>
            <a:r>
              <a:rPr lang="en" sz="900" b="0" i="0" u="sng" strike="noStrike" cap="none">
                <a:solidFill>
                  <a:srgbClr val="000000"/>
                </a:solidFill>
                <a:latin typeface="Calibri"/>
                <a:ea typeface="Calibri"/>
                <a:cs typeface="Calibri"/>
                <a:sym typeface="Calibri"/>
              </a:rPr>
              <a:t>Note: </a:t>
            </a:r>
            <a:r>
              <a:rPr lang="en" sz="900" b="0" i="0" u="none" strike="noStrike" cap="none">
                <a:solidFill>
                  <a:srgbClr val="000000"/>
                </a:solidFill>
                <a:latin typeface="Calibri"/>
                <a:ea typeface="Calibri"/>
                <a:cs typeface="Calibri"/>
                <a:sym typeface="Calibri"/>
              </a:rPr>
              <a:t> If functional spec of the definitions are given, we may discover the point of use by program analysis. This will probably work better if we have a really flat hierarchy of functional spec (option A on the left)</a:t>
            </a:r>
          </a:p>
        </p:txBody>
      </p:sp>
      <p:sp>
        <p:nvSpPr>
          <p:cNvPr id="692" name="Shape 692"/>
          <p:cNvSpPr txBox="1"/>
          <p:nvPr/>
        </p:nvSpPr>
        <p:spPr>
          <a:xfrm>
            <a:off x="227070" y="71279"/>
            <a:ext cx="4336500" cy="5378400"/>
          </a:xfrm>
          <a:prstGeom prst="rect">
            <a:avLst/>
          </a:prstGeom>
          <a:noFill/>
          <a:ln>
            <a:noFill/>
          </a:ln>
        </p:spPr>
        <p:txBody>
          <a:bodyPr lIns="68575" tIns="34275" rIns="68575" bIns="34275" anchor="t" anchorCtr="0">
            <a:noAutofit/>
          </a:bodyPr>
          <a:lstStyle/>
          <a:p>
            <a:pPr marL="0" marR="0" lvl="0" indent="0" algn="l" rtl="0">
              <a:lnSpc>
                <a:spcPct val="100000"/>
              </a:lnSpc>
              <a:spcBef>
                <a:spcPts val="0"/>
              </a:spcBef>
              <a:buSzPct val="25000"/>
              <a:buNone/>
            </a:pPr>
            <a:r>
              <a:rPr lang="en" sz="900" b="1" i="0" u="none" strike="noStrike" cap="none">
                <a:solidFill>
                  <a:srgbClr val="000000"/>
                </a:solidFill>
                <a:latin typeface="Calibri"/>
                <a:ea typeface="Calibri"/>
                <a:cs typeface="Calibri"/>
                <a:sym typeface="Calibri"/>
              </a:rPr>
              <a:t>Domain specific feature model</a:t>
            </a:r>
          </a:p>
          <a:p>
            <a:pPr marL="0" marR="0" lvl="0" indent="0" algn="l" rtl="0">
              <a:lnSpc>
                <a:spcPct val="100000"/>
              </a:lnSpc>
              <a:spcBef>
                <a:spcPts val="0"/>
              </a:spcBef>
              <a:buNone/>
            </a:pPr>
            <a:endParaRPr sz="1400" b="0" i="0" u="none" strike="noStrike" cap="none"/>
          </a:p>
          <a:p>
            <a:pPr marL="0" marR="0" lvl="0" indent="0" algn="l" rtl="0">
              <a:lnSpc>
                <a:spcPct val="100000"/>
              </a:lnSpc>
              <a:spcBef>
                <a:spcPts val="0"/>
              </a:spcBef>
              <a:buSzPct val="25000"/>
              <a:buNone/>
            </a:pPr>
            <a:r>
              <a:rPr lang="en" sz="900" b="0" i="0" u="none" strike="noStrike" cap="none">
                <a:solidFill>
                  <a:srgbClr val="000000"/>
                </a:solidFill>
                <a:latin typeface="Calibri"/>
                <a:ea typeface="Calibri"/>
                <a:cs typeface="Calibri"/>
                <a:sym typeface="Calibri"/>
              </a:rPr>
              <a:t>Vocabulary required to describe/analyze/synthesize applications: data, data manipulation capability and organizing units. We specialize our vocab for our platform– tactical SA. In the following, the </a:t>
            </a:r>
            <a:r>
              <a:rPr lang="en" sz="900" b="1" i="0" u="none" strike="noStrike" cap="none">
                <a:solidFill>
                  <a:srgbClr val="000000"/>
                </a:solidFill>
                <a:latin typeface="Calibri"/>
                <a:ea typeface="Calibri"/>
                <a:cs typeface="Calibri"/>
                <a:sym typeface="Calibri"/>
              </a:rPr>
              <a:t>CamelCase</a:t>
            </a:r>
            <a:r>
              <a:rPr lang="en" sz="900" b="0" i="0" u="none" strike="noStrike" cap="none">
                <a:solidFill>
                  <a:srgbClr val="000000"/>
                </a:solidFill>
                <a:latin typeface="Calibri"/>
                <a:ea typeface="Calibri"/>
                <a:cs typeface="Calibri"/>
                <a:sym typeface="Calibri"/>
              </a:rPr>
              <a:t> terms are defined in our ontology. </a:t>
            </a:r>
          </a:p>
          <a:p>
            <a:pPr marL="0" marR="0" lvl="0" indent="0" algn="l" rtl="0">
              <a:lnSpc>
                <a:spcPct val="100000"/>
              </a:lnSpc>
              <a:spcBef>
                <a:spcPts val="0"/>
              </a:spcBef>
              <a:buNone/>
            </a:pPr>
            <a:endParaRPr sz="1400" b="0" i="0" u="none" strike="noStrike" cap="none"/>
          </a:p>
          <a:p>
            <a:pPr marL="0" marR="0" lvl="0" indent="0" algn="l" rtl="0">
              <a:lnSpc>
                <a:spcPct val="100000"/>
              </a:lnSpc>
              <a:spcBef>
                <a:spcPts val="0"/>
              </a:spcBef>
              <a:buSzPct val="25000"/>
              <a:buNone/>
            </a:pPr>
            <a:r>
              <a:rPr lang="en" sz="900" b="0" i="0" u="none" strike="noStrike" cap="none">
                <a:solidFill>
                  <a:srgbClr val="000000"/>
                </a:solidFill>
                <a:latin typeface="Calibri"/>
                <a:ea typeface="Calibri"/>
                <a:cs typeface="Calibri"/>
                <a:sym typeface="Calibri"/>
              </a:rPr>
              <a:t>The data our platform manipulates are: </a:t>
            </a:r>
          </a:p>
          <a:p>
            <a:pPr marL="0" marR="0" lvl="0" indent="6350" algn="l" rtl="0">
              <a:lnSpc>
                <a:spcPct val="100000"/>
              </a:lnSpc>
              <a:spcBef>
                <a:spcPts val="0"/>
              </a:spcBef>
              <a:buClr>
                <a:srgbClr val="000000"/>
              </a:buClr>
              <a:buSzPct val="100000"/>
              <a:buFont typeface="Arial"/>
              <a:buChar char="•"/>
            </a:pPr>
            <a:r>
              <a:rPr lang="en" sz="900" b="1" i="0" u="none" strike="noStrike" cap="none">
                <a:solidFill>
                  <a:srgbClr val="000000"/>
                </a:solidFill>
                <a:latin typeface="Calibri"/>
                <a:ea typeface="Calibri"/>
                <a:cs typeface="Calibri"/>
                <a:sym typeface="Calibri"/>
              </a:rPr>
              <a:t>SAData</a:t>
            </a:r>
            <a:r>
              <a:rPr lang="en" sz="900" b="0" i="0" u="none" strike="noStrike" cap="none">
                <a:solidFill>
                  <a:srgbClr val="000000"/>
                </a:solidFill>
                <a:latin typeface="Calibri"/>
                <a:ea typeface="Calibri"/>
                <a:cs typeface="Calibri"/>
                <a:sym typeface="Calibri"/>
              </a:rPr>
              <a:t> and its various specializations </a:t>
            </a:r>
            <a:r>
              <a:rPr lang="en" sz="900" b="1" i="0" u="none" strike="noStrike" cap="none">
                <a:solidFill>
                  <a:srgbClr val="000000"/>
                </a:solidFill>
                <a:latin typeface="Calibri"/>
                <a:ea typeface="Calibri"/>
                <a:cs typeface="Calibri"/>
                <a:sym typeface="Calibri"/>
              </a:rPr>
              <a:t>LocationData</a:t>
            </a:r>
            <a:r>
              <a:rPr lang="en" sz="900" b="0" i="0" u="none" strike="noStrike" cap="none">
                <a:solidFill>
                  <a:srgbClr val="000000"/>
                </a:solidFill>
                <a:latin typeface="Calibri"/>
                <a:ea typeface="Calibri"/>
                <a:cs typeface="Calibri"/>
                <a:sym typeface="Calibri"/>
              </a:rPr>
              <a:t>, </a:t>
            </a:r>
            <a:r>
              <a:rPr lang="en" sz="900" b="1" i="0" u="none" strike="noStrike" cap="none">
                <a:solidFill>
                  <a:srgbClr val="000000"/>
                </a:solidFill>
                <a:latin typeface="Calibri"/>
                <a:ea typeface="Calibri"/>
                <a:cs typeface="Calibri"/>
                <a:sym typeface="Calibri"/>
              </a:rPr>
              <a:t>ImageData</a:t>
            </a:r>
            <a:r>
              <a:rPr lang="en" sz="900" b="0" i="0" u="none" strike="noStrike" cap="none">
                <a:solidFill>
                  <a:srgbClr val="000000"/>
                </a:solidFill>
                <a:latin typeface="Calibri"/>
                <a:ea typeface="Calibri"/>
                <a:cs typeface="Calibri"/>
                <a:sym typeface="Calibri"/>
              </a:rPr>
              <a:t>…</a:t>
            </a:r>
          </a:p>
          <a:p>
            <a:pPr marL="0" marR="0" lvl="0" indent="0" algn="l" rtl="0">
              <a:lnSpc>
                <a:spcPct val="100000"/>
              </a:lnSpc>
              <a:spcBef>
                <a:spcPts val="0"/>
              </a:spcBef>
              <a:buSzPct val="25000"/>
              <a:buNone/>
            </a:pPr>
            <a:r>
              <a:rPr lang="en" sz="900" b="0" i="0" u="none" strike="noStrike" cap="none">
                <a:solidFill>
                  <a:srgbClr val="000000"/>
                </a:solidFill>
                <a:latin typeface="Calibri"/>
                <a:ea typeface="Calibri"/>
                <a:cs typeface="Calibri"/>
                <a:sym typeface="Calibri"/>
              </a:rPr>
              <a:t>Our data manipulations are  </a:t>
            </a:r>
          </a:p>
          <a:p>
            <a:pPr marL="0" marR="0" lvl="0" indent="6350" algn="l" rtl="0">
              <a:lnSpc>
                <a:spcPct val="100000"/>
              </a:lnSpc>
              <a:spcBef>
                <a:spcPts val="0"/>
              </a:spcBef>
              <a:buClr>
                <a:srgbClr val="000000"/>
              </a:buClr>
              <a:buSzPct val="100000"/>
              <a:buFont typeface="Arial"/>
              <a:buChar char="•"/>
            </a:pPr>
            <a:r>
              <a:rPr lang="en" sz="900" b="1" i="0" u="none" strike="noStrike" cap="none">
                <a:solidFill>
                  <a:srgbClr val="000000"/>
                </a:solidFill>
                <a:latin typeface="Calibri"/>
                <a:ea typeface="Calibri"/>
                <a:cs typeface="Calibri"/>
                <a:sym typeface="Calibri"/>
              </a:rPr>
              <a:t>ProduceSAData</a:t>
            </a:r>
            <a:r>
              <a:rPr lang="en" sz="900" b="0" i="0" u="none" strike="noStrike" cap="none">
                <a:solidFill>
                  <a:srgbClr val="000000"/>
                </a:solidFill>
                <a:latin typeface="Calibri"/>
                <a:ea typeface="Calibri"/>
                <a:cs typeface="Calibri"/>
                <a:sym typeface="Calibri"/>
              </a:rPr>
              <a:t>, </a:t>
            </a:r>
            <a:r>
              <a:rPr lang="en" sz="900" b="1" i="0" u="none" strike="noStrike" cap="none">
                <a:solidFill>
                  <a:srgbClr val="000000"/>
                </a:solidFill>
                <a:latin typeface="Calibri"/>
                <a:ea typeface="Calibri"/>
                <a:cs typeface="Calibri"/>
                <a:sym typeface="Calibri"/>
              </a:rPr>
              <a:t>SendSAData</a:t>
            </a:r>
            <a:r>
              <a:rPr lang="en" sz="900" b="0" i="0" u="none" strike="noStrike" cap="none">
                <a:solidFill>
                  <a:srgbClr val="000000"/>
                </a:solidFill>
                <a:latin typeface="Calibri"/>
                <a:ea typeface="Calibri"/>
                <a:cs typeface="Calibri"/>
                <a:sym typeface="Calibri"/>
              </a:rPr>
              <a:t>, </a:t>
            </a:r>
            <a:r>
              <a:rPr lang="en" sz="900" b="1" i="0" u="none" strike="noStrike" cap="none">
                <a:solidFill>
                  <a:srgbClr val="000000"/>
                </a:solidFill>
                <a:latin typeface="Calibri"/>
                <a:ea typeface="Calibri"/>
                <a:cs typeface="Calibri"/>
                <a:sym typeface="Calibri"/>
              </a:rPr>
              <a:t>ReceiveSAData</a:t>
            </a:r>
            <a:r>
              <a:rPr lang="en" sz="900" b="0" i="0" u="none" strike="noStrike" cap="none">
                <a:solidFill>
                  <a:srgbClr val="000000"/>
                </a:solidFill>
                <a:latin typeface="Calibri"/>
                <a:ea typeface="Calibri"/>
                <a:cs typeface="Calibri"/>
                <a:sym typeface="Calibri"/>
              </a:rPr>
              <a:t>, </a:t>
            </a:r>
            <a:r>
              <a:rPr lang="en" sz="900" b="1" i="0" u="none" strike="noStrike" cap="none">
                <a:solidFill>
                  <a:srgbClr val="000000"/>
                </a:solidFill>
                <a:latin typeface="Calibri"/>
                <a:ea typeface="Calibri"/>
                <a:cs typeface="Calibri"/>
                <a:sym typeface="Calibri"/>
              </a:rPr>
              <a:t>ConsumeSAData</a:t>
            </a:r>
            <a:r>
              <a:rPr lang="en" sz="900" b="0" i="0" u="none" strike="noStrike" cap="none">
                <a:solidFill>
                  <a:srgbClr val="000000"/>
                </a:solidFill>
                <a:latin typeface="Calibri"/>
                <a:ea typeface="Calibri"/>
                <a:cs typeface="Calibri"/>
                <a:sym typeface="Calibri"/>
              </a:rPr>
              <a:t>,…</a:t>
            </a:r>
          </a:p>
          <a:p>
            <a:pPr marL="0" marR="0" lvl="0" indent="6350" algn="l" rtl="0">
              <a:lnSpc>
                <a:spcPct val="100000"/>
              </a:lnSpc>
              <a:spcBef>
                <a:spcPts val="0"/>
              </a:spcBef>
              <a:buClr>
                <a:srgbClr val="000000"/>
              </a:buClr>
              <a:buSzPct val="100000"/>
              <a:buFont typeface="Arial"/>
              <a:buChar char="•"/>
            </a:pPr>
            <a:r>
              <a:rPr lang="en" sz="900" b="1" i="0" u="none" strike="noStrike" cap="none">
                <a:solidFill>
                  <a:srgbClr val="000000"/>
                </a:solidFill>
                <a:latin typeface="Calibri"/>
                <a:ea typeface="Calibri"/>
                <a:cs typeface="Calibri"/>
                <a:sym typeface="Calibri"/>
              </a:rPr>
              <a:t>ProduceLocationData</a:t>
            </a:r>
            <a:r>
              <a:rPr lang="en" sz="900" b="0" i="0" u="none" strike="noStrike" cap="none">
                <a:solidFill>
                  <a:srgbClr val="000000"/>
                </a:solidFill>
                <a:latin typeface="Calibri"/>
                <a:ea typeface="Calibri"/>
                <a:cs typeface="Calibri"/>
                <a:sym typeface="Calibri"/>
              </a:rPr>
              <a:t>…</a:t>
            </a:r>
          </a:p>
          <a:p>
            <a:pPr marL="0" marR="0" lvl="0" indent="6350" algn="l" rtl="0">
              <a:lnSpc>
                <a:spcPct val="100000"/>
              </a:lnSpc>
              <a:spcBef>
                <a:spcPts val="0"/>
              </a:spcBef>
              <a:buClr>
                <a:srgbClr val="000000"/>
              </a:buClr>
              <a:buSzPct val="100000"/>
              <a:buFont typeface="Arial"/>
              <a:buChar char="•"/>
            </a:pPr>
            <a:r>
              <a:rPr lang="en" sz="900" b="1" i="0" u="none" strike="noStrike" cap="none">
                <a:solidFill>
                  <a:srgbClr val="000000"/>
                </a:solidFill>
                <a:latin typeface="Calibri"/>
                <a:ea typeface="Calibri"/>
                <a:cs typeface="Calibri"/>
                <a:sym typeface="Calibri"/>
              </a:rPr>
              <a:t>ProduceImageData</a:t>
            </a:r>
            <a:r>
              <a:rPr lang="en" sz="900" b="0" i="0" u="none" strike="noStrike" cap="none">
                <a:solidFill>
                  <a:srgbClr val="000000"/>
                </a:solidFill>
                <a:latin typeface="Calibri"/>
                <a:ea typeface="Calibri"/>
                <a:cs typeface="Calibri"/>
                <a:sym typeface="Calibri"/>
              </a:rPr>
              <a:t>…..</a:t>
            </a:r>
          </a:p>
          <a:p>
            <a:pPr marL="0" marR="0" lvl="0" indent="0" algn="l" rtl="0">
              <a:lnSpc>
                <a:spcPct val="100000"/>
              </a:lnSpc>
              <a:spcBef>
                <a:spcPts val="0"/>
              </a:spcBef>
              <a:buSzPct val="25000"/>
              <a:buNone/>
            </a:pPr>
            <a:r>
              <a:rPr lang="en" sz="900" b="0" i="0" u="none" strike="noStrike" cap="none">
                <a:solidFill>
                  <a:srgbClr val="000000"/>
                </a:solidFill>
                <a:latin typeface="Calibri"/>
                <a:ea typeface="Calibri"/>
                <a:cs typeface="Calibri"/>
                <a:sym typeface="Calibri"/>
              </a:rPr>
              <a:t>Our organizational units are </a:t>
            </a:r>
          </a:p>
          <a:p>
            <a:pPr marL="0" marR="0" lvl="0" indent="6350" algn="l" rtl="0">
              <a:lnSpc>
                <a:spcPct val="100000"/>
              </a:lnSpc>
              <a:spcBef>
                <a:spcPts val="0"/>
              </a:spcBef>
              <a:buClr>
                <a:srgbClr val="000000"/>
              </a:buClr>
              <a:buSzPct val="100000"/>
              <a:buFont typeface="Arial"/>
              <a:buChar char="•"/>
            </a:pPr>
            <a:r>
              <a:rPr lang="en" sz="900" b="1" i="0" u="none" strike="noStrike" cap="none">
                <a:solidFill>
                  <a:srgbClr val="000000"/>
                </a:solidFill>
                <a:latin typeface="Calibri"/>
                <a:ea typeface="Calibri"/>
                <a:cs typeface="Calibri"/>
                <a:sym typeface="Calibri"/>
              </a:rPr>
              <a:t>SADataProvider</a:t>
            </a:r>
            <a:r>
              <a:rPr lang="en" sz="900" b="0" i="0" u="none" strike="noStrike" cap="none">
                <a:solidFill>
                  <a:srgbClr val="000000"/>
                </a:solidFill>
                <a:latin typeface="Calibri"/>
                <a:ea typeface="Calibri"/>
                <a:cs typeface="Calibri"/>
                <a:sym typeface="Calibri"/>
              </a:rPr>
              <a:t> and its specializations such as </a:t>
            </a:r>
            <a:r>
              <a:rPr lang="en" sz="900" b="1" i="0" u="none" strike="noStrike" cap="none">
                <a:solidFill>
                  <a:srgbClr val="000000"/>
                </a:solidFill>
                <a:latin typeface="Calibri"/>
                <a:ea typeface="Calibri"/>
                <a:cs typeface="Calibri"/>
                <a:sym typeface="Calibri"/>
              </a:rPr>
              <a:t>LocationProvider</a:t>
            </a:r>
            <a:r>
              <a:rPr lang="en" sz="900" b="0" i="0" u="none" strike="noStrike" cap="none">
                <a:solidFill>
                  <a:srgbClr val="000000"/>
                </a:solidFill>
                <a:latin typeface="Calibri"/>
                <a:ea typeface="Calibri"/>
                <a:cs typeface="Calibri"/>
                <a:sym typeface="Calibri"/>
              </a:rPr>
              <a:t>, </a:t>
            </a:r>
            <a:r>
              <a:rPr lang="en" sz="900" b="1" i="0" u="none" strike="noStrike" cap="none">
                <a:solidFill>
                  <a:srgbClr val="000000"/>
                </a:solidFill>
                <a:latin typeface="Calibri"/>
                <a:ea typeface="Calibri"/>
                <a:cs typeface="Calibri"/>
                <a:sym typeface="Calibri"/>
              </a:rPr>
              <a:t>ImageProvider</a:t>
            </a:r>
            <a:r>
              <a:rPr lang="en" sz="900" b="0" i="0" u="none" strike="noStrike" cap="none">
                <a:solidFill>
                  <a:srgbClr val="000000"/>
                </a:solidFill>
                <a:latin typeface="Calibri"/>
                <a:ea typeface="Calibri"/>
                <a:cs typeface="Calibri"/>
                <a:sym typeface="Calibri"/>
              </a:rPr>
              <a:t> </a:t>
            </a:r>
          </a:p>
          <a:p>
            <a:pPr marL="0" marR="0" lvl="0" indent="6350" algn="l" rtl="0">
              <a:lnSpc>
                <a:spcPct val="100000"/>
              </a:lnSpc>
              <a:spcBef>
                <a:spcPts val="0"/>
              </a:spcBef>
              <a:buClr>
                <a:srgbClr val="000000"/>
              </a:buClr>
              <a:buSzPct val="100000"/>
              <a:buFont typeface="Arial"/>
              <a:buChar char="•"/>
            </a:pPr>
            <a:r>
              <a:rPr lang="en" sz="900" b="1" i="0" u="none" strike="noStrike" cap="none">
                <a:solidFill>
                  <a:srgbClr val="000000"/>
                </a:solidFill>
                <a:latin typeface="Calibri"/>
                <a:ea typeface="Calibri"/>
                <a:cs typeface="Calibri"/>
                <a:sym typeface="Calibri"/>
              </a:rPr>
              <a:t>SADataWriter </a:t>
            </a:r>
            <a:r>
              <a:rPr lang="en" sz="900" b="0" i="0" u="none" strike="noStrike" cap="none">
                <a:solidFill>
                  <a:srgbClr val="000000"/>
                </a:solidFill>
                <a:latin typeface="Calibri"/>
                <a:ea typeface="Calibri"/>
                <a:cs typeface="Calibri"/>
                <a:sym typeface="Calibri"/>
              </a:rPr>
              <a:t>and its specializations such as </a:t>
            </a:r>
            <a:r>
              <a:rPr lang="en" sz="900" b="1" i="0" u="none" strike="noStrike" cap="none">
                <a:solidFill>
                  <a:srgbClr val="000000"/>
                </a:solidFill>
                <a:latin typeface="Calibri"/>
                <a:ea typeface="Calibri"/>
                <a:cs typeface="Calibri"/>
                <a:sym typeface="Calibri"/>
              </a:rPr>
              <a:t>NetworkWriter</a:t>
            </a:r>
            <a:r>
              <a:rPr lang="en" sz="900" b="0" i="0" u="none" strike="noStrike" cap="none">
                <a:solidFill>
                  <a:srgbClr val="000000"/>
                </a:solidFill>
                <a:latin typeface="Calibri"/>
                <a:ea typeface="Calibri"/>
                <a:cs typeface="Calibri"/>
                <a:sym typeface="Calibri"/>
              </a:rPr>
              <a:t>, </a:t>
            </a:r>
            <a:r>
              <a:rPr lang="en" sz="900" b="1" i="0" u="none" strike="noStrike" cap="none">
                <a:solidFill>
                  <a:srgbClr val="000000"/>
                </a:solidFill>
                <a:latin typeface="Calibri"/>
                <a:ea typeface="Calibri"/>
                <a:cs typeface="Calibri"/>
                <a:sym typeface="Calibri"/>
              </a:rPr>
              <a:t>FileWriter</a:t>
            </a:r>
            <a:r>
              <a:rPr lang="en" sz="900" b="0" i="0" u="none" strike="noStrike" cap="none">
                <a:solidFill>
                  <a:srgbClr val="000000"/>
                </a:solidFill>
                <a:latin typeface="Calibri"/>
                <a:ea typeface="Calibri"/>
                <a:cs typeface="Calibri"/>
                <a:sym typeface="Calibri"/>
              </a:rPr>
              <a:t>,  (StreamWriter? ObjectWriter to indicate that they write to the next stage or object in a pipeline?), </a:t>
            </a:r>
          </a:p>
          <a:p>
            <a:pPr marL="0" marR="0" lvl="0" indent="6350" algn="l" rtl="0">
              <a:lnSpc>
                <a:spcPct val="100000"/>
              </a:lnSpc>
              <a:spcBef>
                <a:spcPts val="0"/>
              </a:spcBef>
              <a:buClr>
                <a:srgbClr val="000000"/>
              </a:buClr>
              <a:buSzPct val="100000"/>
              <a:buFont typeface="Arial"/>
              <a:buChar char="•"/>
            </a:pPr>
            <a:r>
              <a:rPr lang="en" sz="900" b="1" i="0" u="none" strike="noStrike" cap="none">
                <a:solidFill>
                  <a:srgbClr val="000000"/>
                </a:solidFill>
                <a:latin typeface="Calibri"/>
                <a:ea typeface="Calibri"/>
                <a:cs typeface="Calibri"/>
                <a:sym typeface="Calibri"/>
              </a:rPr>
              <a:t>SADataReader</a:t>
            </a:r>
            <a:r>
              <a:rPr lang="en" sz="900" b="0" i="0" u="none" strike="noStrike" cap="none">
                <a:solidFill>
                  <a:srgbClr val="000000"/>
                </a:solidFill>
                <a:latin typeface="Calibri"/>
                <a:ea typeface="Calibri"/>
                <a:cs typeface="Calibri"/>
                <a:sym typeface="Calibri"/>
              </a:rPr>
              <a:t> and its specializations such as </a:t>
            </a:r>
            <a:r>
              <a:rPr lang="en" sz="900" b="1" i="0" u="none" strike="noStrike" cap="none">
                <a:solidFill>
                  <a:srgbClr val="000000"/>
                </a:solidFill>
                <a:latin typeface="Calibri"/>
                <a:ea typeface="Calibri"/>
                <a:cs typeface="Calibri"/>
                <a:sym typeface="Calibri"/>
              </a:rPr>
              <a:t>NetworkReader</a:t>
            </a:r>
            <a:r>
              <a:rPr lang="en" sz="900" b="0" i="0" u="none" strike="noStrike" cap="none">
                <a:solidFill>
                  <a:srgbClr val="000000"/>
                </a:solidFill>
                <a:latin typeface="Calibri"/>
                <a:ea typeface="Calibri"/>
                <a:cs typeface="Calibri"/>
                <a:sym typeface="Calibri"/>
              </a:rPr>
              <a:t>, </a:t>
            </a:r>
            <a:r>
              <a:rPr lang="en" sz="900" b="1" i="0" u="none" strike="noStrike" cap="none">
                <a:solidFill>
                  <a:srgbClr val="000000"/>
                </a:solidFill>
                <a:latin typeface="Calibri"/>
                <a:ea typeface="Calibri"/>
                <a:cs typeface="Calibri"/>
                <a:sym typeface="Calibri"/>
              </a:rPr>
              <a:t>FileReader</a:t>
            </a:r>
          </a:p>
          <a:p>
            <a:pPr marL="0" marR="0" lvl="0" indent="0" algn="l" rtl="0">
              <a:lnSpc>
                <a:spcPct val="100000"/>
              </a:lnSpc>
              <a:spcBef>
                <a:spcPts val="0"/>
              </a:spcBef>
              <a:buFont typeface="Arial"/>
              <a:buNone/>
            </a:pPr>
            <a:endParaRPr sz="1400" b="0" i="0" u="none" strike="noStrike" cap="none"/>
          </a:p>
          <a:p>
            <a:pPr marL="0" marR="0" lvl="0" indent="0" algn="l" rtl="0">
              <a:lnSpc>
                <a:spcPct val="100000"/>
              </a:lnSpc>
              <a:spcBef>
                <a:spcPts val="0"/>
              </a:spcBef>
              <a:buSzPct val="25000"/>
              <a:buNone/>
            </a:pPr>
            <a:r>
              <a:rPr lang="en" sz="900" b="0" i="0" u="none" strike="noStrike" cap="none">
                <a:solidFill>
                  <a:srgbClr val="000000"/>
                </a:solidFill>
                <a:latin typeface="Calibri"/>
                <a:ea typeface="Calibri"/>
                <a:cs typeface="Calibri"/>
                <a:sym typeface="Calibri"/>
              </a:rPr>
              <a:t>The vocabulary is deliberately made bushy (</a:t>
            </a:r>
            <a:r>
              <a:rPr lang="en" sz="900" b="1" i="0" u="none" strike="noStrike" cap="none">
                <a:solidFill>
                  <a:srgbClr val="000000"/>
                </a:solidFill>
                <a:latin typeface="Calibri"/>
                <a:ea typeface="Calibri"/>
                <a:cs typeface="Calibri"/>
                <a:sym typeface="Calibri"/>
              </a:rPr>
              <a:t>SAData</a:t>
            </a:r>
            <a:r>
              <a:rPr lang="en" sz="900" b="0" i="0" u="none" strike="noStrike" cap="none">
                <a:solidFill>
                  <a:srgbClr val="000000"/>
                </a:solidFill>
                <a:latin typeface="Calibri"/>
                <a:ea typeface="Calibri"/>
                <a:cs typeface="Calibri"/>
                <a:sym typeface="Calibri"/>
              </a:rPr>
              <a:t> and its children). Further specialization is modeled in terms attributes related to functional specification such as a </a:t>
            </a:r>
            <a:r>
              <a:rPr lang="en" sz="900" b="1" i="0" u="none" strike="noStrike" cap="none">
                <a:solidFill>
                  <a:srgbClr val="000000"/>
                </a:solidFill>
                <a:latin typeface="Calibri"/>
                <a:ea typeface="Calibri"/>
                <a:cs typeface="Calibri"/>
                <a:sym typeface="Calibri"/>
              </a:rPr>
              <a:t>LocationDataProvider</a:t>
            </a:r>
            <a:r>
              <a:rPr lang="en" sz="900" b="0" i="0" u="none" strike="noStrike" cap="none">
                <a:solidFill>
                  <a:srgbClr val="000000"/>
                </a:solidFill>
                <a:latin typeface="Calibri"/>
                <a:ea typeface="Calibri"/>
                <a:cs typeface="Calibri"/>
                <a:sym typeface="Calibri"/>
              </a:rPr>
              <a:t> with (accuracy &gt; 1meter) , (authentication = yes AND encryption = yes) etc. as opposed to further specialized children of </a:t>
            </a:r>
            <a:r>
              <a:rPr lang="en" sz="900" b="1" i="0" u="none" strike="noStrike" cap="none">
                <a:solidFill>
                  <a:srgbClr val="000000"/>
                </a:solidFill>
                <a:latin typeface="Calibri"/>
                <a:ea typeface="Calibri"/>
                <a:cs typeface="Calibri"/>
                <a:sym typeface="Calibri"/>
              </a:rPr>
              <a:t>LocationDataProvider </a:t>
            </a:r>
            <a:r>
              <a:rPr lang="en" sz="900" b="0" i="0" u="none" strike="noStrike" cap="none">
                <a:solidFill>
                  <a:srgbClr val="000000"/>
                </a:solidFill>
                <a:latin typeface="Calibri"/>
                <a:ea typeface="Calibri"/>
                <a:cs typeface="Calibri"/>
                <a:sym typeface="Calibri"/>
              </a:rPr>
              <a:t>such as </a:t>
            </a:r>
            <a:r>
              <a:rPr lang="en" sz="900" b="1" i="0" u="none" strike="noStrike" cap="none">
                <a:solidFill>
                  <a:srgbClr val="000000"/>
                </a:solidFill>
                <a:latin typeface="Calibri"/>
                <a:ea typeface="Calibri"/>
                <a:cs typeface="Calibri"/>
                <a:sym typeface="Calibri"/>
              </a:rPr>
              <a:t>AccurateSecureGPSLocationProvider </a:t>
            </a:r>
            <a:r>
              <a:rPr lang="en" sz="900" b="0" i="0" u="none" strike="noStrike" cap="none">
                <a:solidFill>
                  <a:srgbClr val="000000"/>
                </a:solidFill>
                <a:latin typeface="Calibri"/>
                <a:ea typeface="Calibri"/>
                <a:cs typeface="Calibri"/>
                <a:sym typeface="Calibri"/>
              </a:rPr>
              <a:t>(or explicitly named like </a:t>
            </a:r>
            <a:r>
              <a:rPr lang="en" sz="900" b="1" i="0" u="none" strike="noStrike" cap="none">
                <a:solidFill>
                  <a:srgbClr val="000000"/>
                </a:solidFill>
                <a:latin typeface="Calibri"/>
                <a:ea typeface="Calibri"/>
                <a:cs typeface="Calibri"/>
                <a:sym typeface="Calibri"/>
              </a:rPr>
              <a:t>SAASMLocationProvider</a:t>
            </a:r>
            <a:r>
              <a:rPr lang="en" sz="900" b="0" i="0" u="none" strike="noStrike" cap="none">
                <a:solidFill>
                  <a:srgbClr val="000000"/>
                </a:solidFill>
                <a:latin typeface="Calibri"/>
                <a:ea typeface="Calibri"/>
                <a:cs typeface="Calibri"/>
                <a:sym typeface="Calibri"/>
              </a:rPr>
              <a:t>)</a:t>
            </a:r>
            <a:r>
              <a:rPr lang="en" sz="900" b="1" i="0" u="none" strike="noStrike" cap="none">
                <a:solidFill>
                  <a:srgbClr val="000000"/>
                </a:solidFill>
                <a:latin typeface="Calibri"/>
                <a:ea typeface="Calibri"/>
                <a:cs typeface="Calibri"/>
                <a:sym typeface="Calibri"/>
              </a:rPr>
              <a:t>.</a:t>
            </a:r>
          </a:p>
          <a:p>
            <a:pPr marL="0" marR="0" lvl="0" indent="0" algn="l" rtl="0">
              <a:lnSpc>
                <a:spcPct val="100000"/>
              </a:lnSpc>
              <a:spcBef>
                <a:spcPts val="0"/>
              </a:spcBef>
              <a:buNone/>
            </a:pPr>
            <a:endParaRPr sz="1400" b="0" i="0" u="none" strike="noStrike" cap="none"/>
          </a:p>
          <a:p>
            <a:pPr marL="0" marR="0" lvl="0" indent="0" algn="l" rtl="0">
              <a:lnSpc>
                <a:spcPct val="100000"/>
              </a:lnSpc>
              <a:spcBef>
                <a:spcPts val="0"/>
              </a:spcBef>
              <a:buSzPct val="25000"/>
              <a:buNone/>
            </a:pPr>
            <a:r>
              <a:rPr lang="en" sz="900" b="0" i="0" u="none" strike="noStrike" cap="none">
                <a:solidFill>
                  <a:srgbClr val="000000"/>
                </a:solidFill>
                <a:latin typeface="Calibri"/>
                <a:ea typeface="Calibri"/>
                <a:cs typeface="Calibri"/>
                <a:sym typeface="Calibri"/>
              </a:rPr>
              <a:t>This has the advantage that the attributes and predicates on attributes map intuitively to our refinement types [? Eric?]</a:t>
            </a:r>
          </a:p>
          <a:p>
            <a:pPr marL="0" marR="0" lvl="0" indent="0" algn="l" rtl="0">
              <a:lnSpc>
                <a:spcPct val="100000"/>
              </a:lnSpc>
              <a:spcBef>
                <a:spcPts val="0"/>
              </a:spcBef>
              <a:buNone/>
            </a:pPr>
            <a:endParaRPr sz="1400" b="0" i="0" u="none" strike="noStrike" cap="none"/>
          </a:p>
          <a:p>
            <a:pPr marL="0" marR="0" lvl="0" indent="0" algn="l" rtl="0">
              <a:lnSpc>
                <a:spcPct val="100000"/>
              </a:lnSpc>
              <a:spcBef>
                <a:spcPts val="0"/>
              </a:spcBef>
              <a:buSzPct val="25000"/>
              <a:buNone/>
            </a:pPr>
            <a:r>
              <a:rPr lang="en" sz="800" b="0" i="0" u="none" strike="noStrike" cap="none">
                <a:solidFill>
                  <a:srgbClr val="000000"/>
                </a:solidFill>
                <a:latin typeface="Calibri"/>
                <a:ea typeface="Calibri"/>
                <a:cs typeface="Calibri"/>
                <a:sym typeface="Calibri"/>
              </a:rPr>
              <a:t>How flat or bushy should the functional spec semantics be?</a:t>
            </a:r>
          </a:p>
        </p:txBody>
      </p:sp>
      <p:sp>
        <p:nvSpPr>
          <p:cNvPr id="693" name="Shape 693"/>
          <p:cNvSpPr txBox="1"/>
          <p:nvPr/>
        </p:nvSpPr>
        <p:spPr>
          <a:xfrm>
            <a:off x="5374079" y="84240"/>
            <a:ext cx="3485100" cy="4404300"/>
          </a:xfrm>
          <a:prstGeom prst="rect">
            <a:avLst/>
          </a:prstGeom>
          <a:noFill/>
          <a:ln>
            <a:noFill/>
          </a:ln>
        </p:spPr>
        <p:txBody>
          <a:bodyPr lIns="68575" tIns="34275" rIns="68575" bIns="34275" anchor="t" anchorCtr="0">
            <a:noAutofit/>
          </a:bodyPr>
          <a:lstStyle/>
          <a:p>
            <a:pPr marL="0" marR="0" lvl="0" indent="0" algn="l" rtl="0">
              <a:lnSpc>
                <a:spcPct val="100000"/>
              </a:lnSpc>
              <a:spcBef>
                <a:spcPts val="0"/>
              </a:spcBef>
              <a:buNone/>
            </a:pPr>
            <a:endParaRPr sz="1400" b="0" i="0" u="none" strike="noStrike" cap="none"/>
          </a:p>
          <a:p>
            <a:pPr marL="0" marR="0" lvl="0" indent="0" algn="l" rtl="0">
              <a:lnSpc>
                <a:spcPct val="100000"/>
              </a:lnSpc>
              <a:spcBef>
                <a:spcPts val="0"/>
              </a:spcBef>
              <a:buSzPct val="25000"/>
              <a:buNone/>
            </a:pPr>
            <a:r>
              <a:rPr lang="en" sz="900" b="1" i="1" u="sng" strike="noStrike" cap="none">
                <a:solidFill>
                  <a:srgbClr val="000000"/>
                </a:solidFill>
                <a:latin typeface="Calibri"/>
                <a:ea typeface="Calibri"/>
                <a:cs typeface="Calibri"/>
                <a:sym typeface="Calibri"/>
              </a:rPr>
              <a:t>SPL/PLA assumption</a:t>
            </a:r>
            <a:r>
              <a:rPr lang="en" sz="900" b="0" i="0" u="none" strike="noStrike" cap="none">
                <a:solidFill>
                  <a:srgbClr val="000000"/>
                </a:solidFill>
                <a:latin typeface="Calibri"/>
                <a:ea typeface="Calibri"/>
                <a:cs typeface="Calibri"/>
                <a:sym typeface="Calibri"/>
              </a:rPr>
              <a:t>: Code is organized/structured in terms of the Feature Model</a:t>
            </a:r>
          </a:p>
          <a:p>
            <a:pPr marL="0" marR="0" lvl="0" indent="0" algn="l" rtl="0">
              <a:lnSpc>
                <a:spcPct val="100000"/>
              </a:lnSpc>
              <a:spcBef>
                <a:spcPts val="0"/>
              </a:spcBef>
              <a:buNone/>
            </a:pPr>
            <a:endParaRPr sz="1400" b="0" i="0" u="none" strike="noStrike" cap="none"/>
          </a:p>
          <a:p>
            <a:pPr marL="0" marR="0" lvl="0" indent="0" algn="l" rtl="0">
              <a:lnSpc>
                <a:spcPct val="100000"/>
              </a:lnSpc>
              <a:spcBef>
                <a:spcPts val="0"/>
              </a:spcBef>
              <a:buSzPct val="25000"/>
              <a:buNone/>
            </a:pPr>
            <a:r>
              <a:rPr lang="en" sz="900" b="1" i="1" u="sng" strike="noStrike" cap="none">
                <a:solidFill>
                  <a:srgbClr val="000000"/>
                </a:solidFill>
                <a:latin typeface="Calibri"/>
                <a:ea typeface="Calibri"/>
                <a:cs typeface="Calibri"/>
                <a:sym typeface="Calibri"/>
              </a:rPr>
              <a:t>Functional spec assumption</a:t>
            </a:r>
            <a:r>
              <a:rPr lang="en" sz="900" b="0" i="0" u="none" strike="noStrike" cap="none">
                <a:solidFill>
                  <a:srgbClr val="000000"/>
                </a:solidFill>
                <a:latin typeface="Calibri"/>
                <a:ea typeface="Calibri"/>
                <a:cs typeface="Calibri"/>
                <a:sym typeface="Calibri"/>
              </a:rPr>
              <a:t>: functional specification is given, Extra functional spec is discovered.</a:t>
            </a:r>
          </a:p>
          <a:p>
            <a:pPr marL="0" marR="0" lvl="0" indent="0" algn="l" rtl="0">
              <a:lnSpc>
                <a:spcPct val="100000"/>
              </a:lnSpc>
              <a:spcBef>
                <a:spcPts val="0"/>
              </a:spcBef>
              <a:buNone/>
            </a:pPr>
            <a:endParaRPr sz="1400" b="0" i="0" u="none" strike="noStrike" cap="none"/>
          </a:p>
          <a:p>
            <a:pPr marL="0" marR="0" lvl="0" indent="0" algn="l" rtl="0">
              <a:lnSpc>
                <a:spcPct val="100000"/>
              </a:lnSpc>
              <a:spcBef>
                <a:spcPts val="0"/>
              </a:spcBef>
              <a:buSzPct val="25000"/>
              <a:buNone/>
            </a:pPr>
            <a:r>
              <a:rPr lang="en" sz="900" b="1" i="1" u="sng" strike="noStrike" cap="none">
                <a:solidFill>
                  <a:srgbClr val="000000"/>
                </a:solidFill>
                <a:latin typeface="Calibri"/>
                <a:ea typeface="Calibri"/>
                <a:cs typeface="Calibri"/>
                <a:sym typeface="Calibri"/>
              </a:rPr>
              <a:t>The concept of DFUs</a:t>
            </a:r>
            <a:r>
              <a:rPr lang="en" sz="900" b="0" i="0" u="none" strike="noStrike" cap="none">
                <a:solidFill>
                  <a:srgbClr val="000000"/>
                </a:solidFill>
                <a:latin typeface="Calibri"/>
                <a:ea typeface="Calibri"/>
                <a:cs typeface="Calibri"/>
                <a:sym typeface="Calibri"/>
              </a:rPr>
              <a:t>: </a:t>
            </a:r>
          </a:p>
          <a:p>
            <a:pPr marL="0" marR="0" lvl="0" indent="6350" algn="l" rtl="0">
              <a:lnSpc>
                <a:spcPct val="100000"/>
              </a:lnSpc>
              <a:spcBef>
                <a:spcPts val="0"/>
              </a:spcBef>
              <a:buClr>
                <a:srgbClr val="000000"/>
              </a:buClr>
              <a:buSzPct val="100000"/>
              <a:buFont typeface="Arial"/>
              <a:buChar char="•"/>
            </a:pPr>
            <a:r>
              <a:rPr lang="en" sz="900" b="0" i="0" u="none" strike="noStrike" cap="none">
                <a:solidFill>
                  <a:srgbClr val="000000"/>
                </a:solidFill>
                <a:latin typeface="Calibri"/>
                <a:ea typeface="Calibri"/>
                <a:cs typeface="Calibri"/>
                <a:sym typeface="Calibri"/>
              </a:rPr>
              <a:t>DFUs represent organizational units. Each DFU has a number of data manipulators. </a:t>
            </a:r>
          </a:p>
          <a:p>
            <a:pPr marL="0" marR="0" lvl="0" indent="6350" algn="l" rtl="0">
              <a:lnSpc>
                <a:spcPct val="100000"/>
              </a:lnSpc>
              <a:spcBef>
                <a:spcPts val="0"/>
              </a:spcBef>
              <a:buClr>
                <a:srgbClr val="000000"/>
              </a:buClr>
              <a:buSzPct val="100000"/>
              <a:buFont typeface="Arial"/>
              <a:buChar char="•"/>
            </a:pPr>
            <a:r>
              <a:rPr lang="en" sz="900" b="0" i="0" u="none" strike="noStrike" cap="none">
                <a:solidFill>
                  <a:srgbClr val="000000"/>
                </a:solidFill>
                <a:latin typeface="Calibri"/>
                <a:ea typeface="Calibri"/>
                <a:cs typeface="Calibri"/>
                <a:sym typeface="Calibri"/>
              </a:rPr>
              <a:t>The assumption “functionality is given” implies that we have annotations (in code or outside) that describes the functional spec of code units</a:t>
            </a:r>
          </a:p>
          <a:p>
            <a:pPr marL="342900" marR="0" lvl="1" indent="6350" algn="l" rtl="0">
              <a:lnSpc>
                <a:spcPct val="100000"/>
              </a:lnSpc>
              <a:spcBef>
                <a:spcPts val="0"/>
              </a:spcBef>
              <a:buClr>
                <a:srgbClr val="000000"/>
              </a:buClr>
              <a:buSzPct val="100000"/>
              <a:buFont typeface="Arial"/>
              <a:buChar char="•"/>
            </a:pPr>
            <a:r>
              <a:rPr lang="en" sz="900" b="0" i="0" u="sng" strike="noStrike" cap="none">
                <a:solidFill>
                  <a:srgbClr val="000000"/>
                </a:solidFill>
                <a:latin typeface="Calibri"/>
                <a:ea typeface="Calibri"/>
                <a:cs typeface="Calibri"/>
                <a:sym typeface="Calibri"/>
              </a:rPr>
              <a:t>Point of Definition</a:t>
            </a:r>
            <a:r>
              <a:rPr lang="en" sz="900" b="0" i="0" u="none" strike="noStrike" cap="none">
                <a:solidFill>
                  <a:srgbClr val="000000"/>
                </a:solidFill>
                <a:latin typeface="Calibri"/>
                <a:ea typeface="Calibri"/>
                <a:cs typeface="Calibri"/>
                <a:sym typeface="Calibri"/>
              </a:rPr>
              <a:t>: This unit (e.g., function) is defining the “ProduceLocationData”</a:t>
            </a:r>
          </a:p>
          <a:p>
            <a:pPr marL="342900" marR="0" lvl="1" indent="6350" algn="l" rtl="0">
              <a:lnSpc>
                <a:spcPct val="100000"/>
              </a:lnSpc>
              <a:spcBef>
                <a:spcPts val="0"/>
              </a:spcBef>
              <a:buClr>
                <a:srgbClr val="000000"/>
              </a:buClr>
              <a:buSzPct val="100000"/>
              <a:buFont typeface="Arial"/>
              <a:buChar char="•"/>
            </a:pPr>
            <a:r>
              <a:rPr lang="en" sz="900" b="0" i="0" u="sng" strike="noStrike" cap="none">
                <a:solidFill>
                  <a:srgbClr val="000000"/>
                </a:solidFill>
                <a:latin typeface="Calibri"/>
                <a:ea typeface="Calibri"/>
                <a:cs typeface="Calibri"/>
                <a:sym typeface="Calibri"/>
              </a:rPr>
              <a:t>Point of Use</a:t>
            </a:r>
            <a:r>
              <a:rPr lang="en" sz="900" b="0" i="0" u="none" strike="noStrike" cap="none">
                <a:solidFill>
                  <a:srgbClr val="000000"/>
                </a:solidFill>
                <a:latin typeface="Calibri"/>
                <a:ea typeface="Calibri"/>
                <a:cs typeface="Calibri"/>
                <a:sym typeface="Calibri"/>
              </a:rPr>
              <a:t>: This unit (e.g., a line) is instantiating a LocationProvider, or invoking “ProdceLocationData”</a:t>
            </a:r>
          </a:p>
          <a:p>
            <a:pPr marL="0" marR="0" lvl="0" indent="6350" algn="l" rtl="0">
              <a:lnSpc>
                <a:spcPct val="100000"/>
              </a:lnSpc>
              <a:spcBef>
                <a:spcPts val="0"/>
              </a:spcBef>
              <a:buClr>
                <a:srgbClr val="000000"/>
              </a:buClr>
              <a:buSzPct val="100000"/>
              <a:buFont typeface="Arial"/>
              <a:buChar char="•"/>
            </a:pPr>
            <a:r>
              <a:rPr lang="en" sz="900" b="0" i="0" u="none" strike="noStrike" cap="none">
                <a:solidFill>
                  <a:srgbClr val="000000"/>
                </a:solidFill>
                <a:latin typeface="Calibri"/>
                <a:ea typeface="Calibri"/>
                <a:cs typeface="Calibri"/>
                <a:sym typeface="Calibri"/>
              </a:rPr>
              <a:t>Our evolution is in terms of DFUs:</a:t>
            </a:r>
          </a:p>
          <a:p>
            <a:pPr marL="342900" marR="0" lvl="1" indent="6350" algn="l" rtl="0">
              <a:lnSpc>
                <a:spcPct val="100000"/>
              </a:lnSpc>
              <a:spcBef>
                <a:spcPts val="0"/>
              </a:spcBef>
              <a:buClr>
                <a:srgbClr val="000000"/>
              </a:buClr>
              <a:buSzPct val="100000"/>
              <a:buFont typeface="Arial"/>
              <a:buChar char="•"/>
            </a:pPr>
            <a:r>
              <a:rPr lang="en" sz="900" b="0" i="0" u="none" strike="noStrike" cap="none">
                <a:solidFill>
                  <a:srgbClr val="000000"/>
                </a:solidFill>
                <a:latin typeface="Calibri"/>
                <a:ea typeface="Calibri"/>
                <a:cs typeface="Calibri"/>
                <a:sym typeface="Calibri"/>
              </a:rPr>
              <a:t>Substitution and modification at points of use: DFU instantiation, invocation of data manipulators provided by DFUs</a:t>
            </a:r>
          </a:p>
          <a:p>
            <a:pPr marL="342900" marR="0" lvl="1" indent="6350" algn="l" rtl="0">
              <a:lnSpc>
                <a:spcPct val="100000"/>
              </a:lnSpc>
              <a:spcBef>
                <a:spcPts val="0"/>
              </a:spcBef>
              <a:buClr>
                <a:srgbClr val="000000"/>
              </a:buClr>
              <a:buSzPct val="100000"/>
              <a:buFont typeface="Arial"/>
              <a:buChar char="•"/>
            </a:pPr>
            <a:r>
              <a:rPr lang="en" sz="900" b="0" i="0" u="none" strike="noStrike" cap="none">
                <a:solidFill>
                  <a:srgbClr val="000000"/>
                </a:solidFill>
                <a:latin typeface="Calibri"/>
                <a:ea typeface="Calibri"/>
                <a:cs typeface="Calibri"/>
                <a:sym typeface="Calibri"/>
              </a:rPr>
              <a:t>Modification of points of definition: results in new DFUs</a:t>
            </a:r>
          </a:p>
        </p:txBody>
      </p:sp>
      <p:sp>
        <p:nvSpPr>
          <p:cNvPr id="694" name="Shape 694"/>
          <p:cNvSpPr txBox="1"/>
          <p:nvPr/>
        </p:nvSpPr>
        <p:spPr>
          <a:xfrm>
            <a:off x="265679" y="5590439"/>
            <a:ext cx="533100" cy="274200"/>
          </a:xfrm>
          <a:prstGeom prst="rect">
            <a:avLst/>
          </a:prstGeom>
          <a:noFill/>
          <a:ln w="9525" cap="flat" cmpd="sng">
            <a:solidFill>
              <a:srgbClr val="000000"/>
            </a:solidFill>
            <a:prstDash val="solid"/>
            <a:miter/>
            <a:headEnd type="none" w="med" len="med"/>
            <a:tailEnd type="none" w="med" len="med"/>
          </a:ln>
        </p:spPr>
        <p:txBody>
          <a:bodyPr lIns="68575" tIns="34275" rIns="68575" bIns="34275" anchor="t" anchorCtr="0">
            <a:noAutofit/>
          </a:bodyPr>
          <a:lstStyle/>
          <a:p>
            <a:pPr marL="0" marR="0" lvl="0" indent="0" algn="l" rtl="0">
              <a:lnSpc>
                <a:spcPct val="80000"/>
              </a:lnSpc>
              <a:spcBef>
                <a:spcPts val="0"/>
              </a:spcBef>
              <a:buSzPct val="25000"/>
              <a:buNone/>
            </a:pPr>
            <a:r>
              <a:rPr lang="en" sz="900" b="0" i="0" u="none" strike="noStrike" cap="none">
                <a:solidFill>
                  <a:srgbClr val="000000"/>
                </a:solidFill>
                <a:latin typeface="Calibri"/>
                <a:ea typeface="Calibri"/>
                <a:cs typeface="Calibri"/>
                <a:sym typeface="Calibri"/>
              </a:rPr>
              <a:t>SAData</a:t>
            </a:r>
          </a:p>
        </p:txBody>
      </p:sp>
      <p:sp>
        <p:nvSpPr>
          <p:cNvPr id="695" name="Shape 695"/>
          <p:cNvSpPr txBox="1"/>
          <p:nvPr/>
        </p:nvSpPr>
        <p:spPr>
          <a:xfrm>
            <a:off x="1277639" y="5590439"/>
            <a:ext cx="492600" cy="274200"/>
          </a:xfrm>
          <a:prstGeom prst="rect">
            <a:avLst/>
          </a:prstGeom>
          <a:noFill/>
          <a:ln w="9525" cap="flat" cmpd="sng">
            <a:solidFill>
              <a:srgbClr val="000000"/>
            </a:solidFill>
            <a:prstDash val="solid"/>
            <a:miter/>
            <a:headEnd type="none" w="med" len="med"/>
            <a:tailEnd type="none" w="med" len="med"/>
          </a:ln>
        </p:spPr>
        <p:txBody>
          <a:bodyPr lIns="68575" tIns="34275" rIns="68575" bIns="34275" anchor="t" anchorCtr="0">
            <a:noAutofit/>
          </a:bodyPr>
          <a:lstStyle/>
          <a:p>
            <a:pPr marL="0" marR="0" lvl="0" indent="0" algn="l" rtl="0">
              <a:lnSpc>
                <a:spcPct val="80000"/>
              </a:lnSpc>
              <a:spcBef>
                <a:spcPts val="0"/>
              </a:spcBef>
              <a:buSzPct val="25000"/>
              <a:buNone/>
            </a:pPr>
            <a:r>
              <a:rPr lang="en" sz="900" b="0" i="0" u="none" strike="noStrike" cap="none">
                <a:solidFill>
                  <a:srgbClr val="000000"/>
                </a:solidFill>
                <a:latin typeface="Calibri"/>
                <a:ea typeface="Calibri"/>
                <a:cs typeface="Calibri"/>
                <a:sym typeface="Calibri"/>
              </a:rPr>
              <a:t>SAData</a:t>
            </a:r>
          </a:p>
        </p:txBody>
      </p:sp>
      <p:sp>
        <p:nvSpPr>
          <p:cNvPr id="696" name="Shape 696"/>
          <p:cNvSpPr txBox="1"/>
          <p:nvPr/>
        </p:nvSpPr>
        <p:spPr>
          <a:xfrm>
            <a:off x="2660579" y="5394960"/>
            <a:ext cx="611100" cy="274200"/>
          </a:xfrm>
          <a:prstGeom prst="rect">
            <a:avLst/>
          </a:prstGeom>
          <a:noFill/>
          <a:ln w="9525" cap="flat" cmpd="sng">
            <a:solidFill>
              <a:srgbClr val="000000"/>
            </a:solidFill>
            <a:prstDash val="solid"/>
            <a:miter/>
            <a:headEnd type="none" w="med" len="med"/>
            <a:tailEnd type="none" w="med" len="med"/>
          </a:ln>
        </p:spPr>
        <p:txBody>
          <a:bodyPr lIns="68575" tIns="34275" rIns="68575" bIns="34275" anchor="t" anchorCtr="0">
            <a:noAutofit/>
          </a:bodyPr>
          <a:lstStyle/>
          <a:p>
            <a:pPr marL="0" marR="0" lvl="0" indent="0" algn="l" rtl="0">
              <a:lnSpc>
                <a:spcPct val="80000"/>
              </a:lnSpc>
              <a:spcBef>
                <a:spcPts val="0"/>
              </a:spcBef>
              <a:buSzPct val="25000"/>
              <a:buNone/>
            </a:pPr>
            <a:r>
              <a:rPr lang="en" sz="900" b="0" i="0" u="none" strike="noStrike" cap="none">
                <a:solidFill>
                  <a:srgbClr val="000000"/>
                </a:solidFill>
                <a:latin typeface="Calibri"/>
                <a:ea typeface="Calibri"/>
                <a:cs typeface="Calibri"/>
                <a:sym typeface="Calibri"/>
              </a:rPr>
              <a:t>SAData</a:t>
            </a:r>
          </a:p>
        </p:txBody>
      </p:sp>
      <p:sp>
        <p:nvSpPr>
          <p:cNvPr id="697" name="Shape 697"/>
          <p:cNvSpPr txBox="1"/>
          <p:nvPr/>
        </p:nvSpPr>
        <p:spPr>
          <a:xfrm>
            <a:off x="1487160" y="5935319"/>
            <a:ext cx="957900" cy="274200"/>
          </a:xfrm>
          <a:prstGeom prst="rect">
            <a:avLst/>
          </a:prstGeom>
          <a:noFill/>
          <a:ln w="9525" cap="flat" cmpd="sng">
            <a:solidFill>
              <a:srgbClr val="000000"/>
            </a:solidFill>
            <a:prstDash val="solid"/>
            <a:miter/>
            <a:headEnd type="none" w="med" len="med"/>
            <a:tailEnd type="none" w="med" len="med"/>
          </a:ln>
        </p:spPr>
        <p:txBody>
          <a:bodyPr lIns="68575" tIns="34275" rIns="68575" bIns="34275" anchor="t" anchorCtr="0">
            <a:noAutofit/>
          </a:bodyPr>
          <a:lstStyle/>
          <a:p>
            <a:pPr marL="0" marR="0" lvl="0" indent="0" algn="l" rtl="0">
              <a:lnSpc>
                <a:spcPct val="80000"/>
              </a:lnSpc>
              <a:spcBef>
                <a:spcPts val="0"/>
              </a:spcBef>
              <a:buSzPct val="25000"/>
              <a:buNone/>
            </a:pPr>
            <a:r>
              <a:rPr lang="en" sz="900" b="0" i="0" u="none" strike="noStrike" cap="none">
                <a:solidFill>
                  <a:srgbClr val="000000"/>
                </a:solidFill>
                <a:latin typeface="Calibri"/>
                <a:ea typeface="Calibri"/>
                <a:cs typeface="Calibri"/>
                <a:sym typeface="Calibri"/>
              </a:rPr>
              <a:t>LocationData</a:t>
            </a:r>
          </a:p>
        </p:txBody>
      </p:sp>
      <p:sp>
        <p:nvSpPr>
          <p:cNvPr id="698" name="Shape 698"/>
          <p:cNvSpPr txBox="1"/>
          <p:nvPr/>
        </p:nvSpPr>
        <p:spPr>
          <a:xfrm>
            <a:off x="1483650" y="6278039"/>
            <a:ext cx="957900" cy="274200"/>
          </a:xfrm>
          <a:prstGeom prst="rect">
            <a:avLst/>
          </a:prstGeom>
          <a:noFill/>
          <a:ln w="9525" cap="flat" cmpd="sng">
            <a:solidFill>
              <a:srgbClr val="000000"/>
            </a:solidFill>
            <a:prstDash val="solid"/>
            <a:miter/>
            <a:headEnd type="none" w="med" len="med"/>
            <a:tailEnd type="none" w="med" len="med"/>
          </a:ln>
        </p:spPr>
        <p:txBody>
          <a:bodyPr lIns="68575" tIns="34275" rIns="68575" bIns="34275" anchor="t" anchorCtr="0">
            <a:noAutofit/>
          </a:bodyPr>
          <a:lstStyle/>
          <a:p>
            <a:pPr marL="0" marR="0" lvl="0" indent="0" algn="l" rtl="0">
              <a:lnSpc>
                <a:spcPct val="80000"/>
              </a:lnSpc>
              <a:spcBef>
                <a:spcPts val="0"/>
              </a:spcBef>
              <a:buSzPct val="25000"/>
              <a:buNone/>
            </a:pPr>
            <a:r>
              <a:rPr lang="en" sz="900" b="0" i="0" u="none" strike="noStrike" cap="none">
                <a:solidFill>
                  <a:srgbClr val="000000"/>
                </a:solidFill>
                <a:latin typeface="Calibri"/>
                <a:ea typeface="Calibri"/>
                <a:cs typeface="Calibri"/>
                <a:sym typeface="Calibri"/>
              </a:rPr>
              <a:t>ImageData</a:t>
            </a:r>
          </a:p>
        </p:txBody>
      </p:sp>
      <p:sp>
        <p:nvSpPr>
          <p:cNvPr id="699" name="Shape 699"/>
          <p:cNvSpPr txBox="1"/>
          <p:nvPr/>
        </p:nvSpPr>
        <p:spPr>
          <a:xfrm>
            <a:off x="2852550" y="5688360"/>
            <a:ext cx="957900" cy="274200"/>
          </a:xfrm>
          <a:prstGeom prst="rect">
            <a:avLst/>
          </a:prstGeom>
          <a:noFill/>
          <a:ln w="9525" cap="flat" cmpd="sng">
            <a:solidFill>
              <a:srgbClr val="000000"/>
            </a:solidFill>
            <a:prstDash val="solid"/>
            <a:miter/>
            <a:headEnd type="none" w="med" len="med"/>
            <a:tailEnd type="none" w="med" len="med"/>
          </a:ln>
        </p:spPr>
        <p:txBody>
          <a:bodyPr lIns="68575" tIns="34275" rIns="68575" bIns="34275" anchor="t" anchorCtr="0">
            <a:noAutofit/>
          </a:bodyPr>
          <a:lstStyle/>
          <a:p>
            <a:pPr marL="0" marR="0" lvl="0" indent="0" algn="l" rtl="0">
              <a:lnSpc>
                <a:spcPct val="80000"/>
              </a:lnSpc>
              <a:spcBef>
                <a:spcPts val="0"/>
              </a:spcBef>
              <a:buSzPct val="25000"/>
              <a:buNone/>
            </a:pPr>
            <a:r>
              <a:rPr lang="en" sz="900" b="0" i="0" u="none" strike="noStrike" cap="none">
                <a:solidFill>
                  <a:srgbClr val="000000"/>
                </a:solidFill>
                <a:latin typeface="Calibri"/>
                <a:ea typeface="Calibri"/>
                <a:cs typeface="Calibri"/>
                <a:sym typeface="Calibri"/>
              </a:rPr>
              <a:t>LocationData</a:t>
            </a:r>
          </a:p>
        </p:txBody>
      </p:sp>
      <p:sp>
        <p:nvSpPr>
          <p:cNvPr id="700" name="Shape 700"/>
          <p:cNvSpPr txBox="1"/>
          <p:nvPr/>
        </p:nvSpPr>
        <p:spPr>
          <a:xfrm>
            <a:off x="2852550" y="6278039"/>
            <a:ext cx="957900" cy="274200"/>
          </a:xfrm>
          <a:prstGeom prst="rect">
            <a:avLst/>
          </a:prstGeom>
          <a:noFill/>
          <a:ln w="9525" cap="flat" cmpd="sng">
            <a:solidFill>
              <a:srgbClr val="000000"/>
            </a:solidFill>
            <a:prstDash val="solid"/>
            <a:miter/>
            <a:headEnd type="none" w="med" len="med"/>
            <a:tailEnd type="none" w="med" len="med"/>
          </a:ln>
        </p:spPr>
        <p:txBody>
          <a:bodyPr lIns="68575" tIns="34275" rIns="68575" bIns="34275" anchor="t" anchorCtr="0">
            <a:noAutofit/>
          </a:bodyPr>
          <a:lstStyle/>
          <a:p>
            <a:pPr marL="0" marR="0" lvl="0" indent="0" algn="l" rtl="0">
              <a:lnSpc>
                <a:spcPct val="80000"/>
              </a:lnSpc>
              <a:spcBef>
                <a:spcPts val="0"/>
              </a:spcBef>
              <a:buSzPct val="25000"/>
              <a:buNone/>
            </a:pPr>
            <a:r>
              <a:rPr lang="en" sz="900" b="0" i="0" u="none" strike="noStrike" cap="none">
                <a:solidFill>
                  <a:srgbClr val="000000"/>
                </a:solidFill>
                <a:latin typeface="Calibri"/>
                <a:ea typeface="Calibri"/>
                <a:cs typeface="Calibri"/>
                <a:sym typeface="Calibri"/>
              </a:rPr>
              <a:t>ImageData</a:t>
            </a:r>
          </a:p>
        </p:txBody>
      </p:sp>
      <p:sp>
        <p:nvSpPr>
          <p:cNvPr id="701" name="Shape 701"/>
          <p:cNvSpPr txBox="1"/>
          <p:nvPr/>
        </p:nvSpPr>
        <p:spPr>
          <a:xfrm>
            <a:off x="3068550" y="5919119"/>
            <a:ext cx="1373100" cy="420000"/>
          </a:xfrm>
          <a:prstGeom prst="rect">
            <a:avLst/>
          </a:prstGeom>
          <a:noFill/>
          <a:ln>
            <a:noFill/>
          </a:ln>
        </p:spPr>
        <p:txBody>
          <a:bodyPr lIns="68575" tIns="34275" rIns="68575" bIns="34275" anchor="t" anchorCtr="0">
            <a:noAutofit/>
          </a:bodyPr>
          <a:lstStyle/>
          <a:p>
            <a:pPr marL="0" marR="0" lvl="0" indent="0" algn="l" rtl="0">
              <a:lnSpc>
                <a:spcPct val="80000"/>
              </a:lnSpc>
              <a:spcBef>
                <a:spcPts val="0"/>
              </a:spcBef>
              <a:buSzPct val="25000"/>
              <a:buNone/>
            </a:pPr>
            <a:r>
              <a:rPr lang="en" sz="900" b="0" i="0" u="none" strike="noStrike" cap="none">
                <a:solidFill>
                  <a:srgbClr val="000000"/>
                </a:solidFill>
                <a:latin typeface="Calibri"/>
                <a:ea typeface="Calibri"/>
                <a:cs typeface="Calibri"/>
                <a:sym typeface="Calibri"/>
              </a:rPr>
              <a:t>SecureLocationData</a:t>
            </a:r>
          </a:p>
          <a:p>
            <a:pPr marL="0" marR="0" lvl="0" indent="0" algn="l" rtl="0">
              <a:lnSpc>
                <a:spcPct val="80000"/>
              </a:lnSpc>
              <a:spcBef>
                <a:spcPts val="0"/>
              </a:spcBef>
              <a:buSzPct val="25000"/>
              <a:buNone/>
            </a:pPr>
            <a:r>
              <a:rPr lang="en" sz="900" b="0" i="0" u="none" strike="noStrike" cap="none">
                <a:solidFill>
                  <a:srgbClr val="000000"/>
                </a:solidFill>
                <a:latin typeface="Calibri"/>
                <a:ea typeface="Calibri"/>
                <a:cs typeface="Calibri"/>
                <a:sym typeface="Calibri"/>
              </a:rPr>
              <a:t>….</a:t>
            </a:r>
          </a:p>
        </p:txBody>
      </p:sp>
      <p:sp>
        <p:nvSpPr>
          <p:cNvPr id="702" name="Shape 702"/>
          <p:cNvSpPr txBox="1"/>
          <p:nvPr/>
        </p:nvSpPr>
        <p:spPr>
          <a:xfrm>
            <a:off x="3068550" y="6517800"/>
            <a:ext cx="957900" cy="420000"/>
          </a:xfrm>
          <a:prstGeom prst="rect">
            <a:avLst/>
          </a:prstGeom>
          <a:noFill/>
          <a:ln>
            <a:noFill/>
          </a:ln>
        </p:spPr>
        <p:txBody>
          <a:bodyPr lIns="68575" tIns="34275" rIns="68575" bIns="34275" anchor="t" anchorCtr="0">
            <a:noAutofit/>
          </a:bodyPr>
          <a:lstStyle/>
          <a:p>
            <a:pPr marL="0" marR="0" lvl="0" indent="0" algn="l" rtl="0">
              <a:lnSpc>
                <a:spcPct val="80000"/>
              </a:lnSpc>
              <a:spcBef>
                <a:spcPts val="0"/>
              </a:spcBef>
              <a:buSzPct val="25000"/>
              <a:buNone/>
            </a:pPr>
            <a:r>
              <a:rPr lang="en" sz="900" b="0" i="0" u="none" strike="noStrike" cap="none">
                <a:solidFill>
                  <a:srgbClr val="000000"/>
                </a:solidFill>
                <a:latin typeface="Calibri"/>
                <a:ea typeface="Calibri"/>
                <a:cs typeface="Calibri"/>
                <a:sym typeface="Calibri"/>
              </a:rPr>
              <a:t>SecureImageData</a:t>
            </a:r>
          </a:p>
          <a:p>
            <a:pPr marL="0" marR="0" lvl="0" indent="0" algn="l" rtl="0">
              <a:lnSpc>
                <a:spcPct val="80000"/>
              </a:lnSpc>
              <a:spcBef>
                <a:spcPts val="0"/>
              </a:spcBef>
              <a:buSzPct val="25000"/>
              <a:buNone/>
            </a:pPr>
            <a:r>
              <a:rPr lang="en" sz="900" b="0" i="0" u="none" strike="noStrike" cap="none">
                <a:solidFill>
                  <a:srgbClr val="000000"/>
                </a:solidFill>
                <a:latin typeface="Calibri"/>
                <a:ea typeface="Calibri"/>
                <a:cs typeface="Calibri"/>
                <a:sym typeface="Calibri"/>
              </a:rPr>
              <a:t>….</a:t>
            </a:r>
          </a:p>
        </p:txBody>
      </p:sp>
      <p:cxnSp>
        <p:nvCxnSpPr>
          <p:cNvPr id="703" name="Shape 703"/>
          <p:cNvCxnSpPr>
            <a:endCxn id="697" idx="1"/>
          </p:cNvCxnSpPr>
          <p:nvPr/>
        </p:nvCxnSpPr>
        <p:spPr>
          <a:xfrm rot="-5400000" flipH="1">
            <a:off x="1304910" y="5890169"/>
            <a:ext cx="242400" cy="122100"/>
          </a:xfrm>
          <a:prstGeom prst="bentConnector3">
            <a:avLst>
              <a:gd name="adj1" fmla="val 50000"/>
            </a:avLst>
          </a:prstGeom>
          <a:noFill/>
          <a:ln w="9525" cap="flat" cmpd="sng">
            <a:solidFill>
              <a:srgbClr val="5B9BD5"/>
            </a:solidFill>
            <a:prstDash val="solid"/>
            <a:miter/>
            <a:headEnd type="none" w="med" len="med"/>
            <a:tailEnd type="triangle" w="lg" len="lg"/>
          </a:ln>
        </p:spPr>
      </p:cxnSp>
      <p:cxnSp>
        <p:nvCxnSpPr>
          <p:cNvPr id="704" name="Shape 704"/>
          <p:cNvCxnSpPr>
            <a:endCxn id="698" idx="1"/>
          </p:cNvCxnSpPr>
          <p:nvPr/>
        </p:nvCxnSpPr>
        <p:spPr>
          <a:xfrm rot="-5400000" flipH="1">
            <a:off x="1131750" y="6063239"/>
            <a:ext cx="585300" cy="118500"/>
          </a:xfrm>
          <a:prstGeom prst="bentConnector3">
            <a:avLst>
              <a:gd name="adj1" fmla="val 50000"/>
            </a:avLst>
          </a:prstGeom>
          <a:noFill/>
          <a:ln w="9525" cap="flat" cmpd="sng">
            <a:solidFill>
              <a:srgbClr val="5B9BD5"/>
            </a:solidFill>
            <a:prstDash val="solid"/>
            <a:miter/>
            <a:headEnd type="none" w="med" len="med"/>
            <a:tailEnd type="triangle" w="lg" len="lg"/>
          </a:ln>
        </p:spPr>
      </p:cxnSp>
      <p:cxnSp>
        <p:nvCxnSpPr>
          <p:cNvPr id="705" name="Shape 705"/>
          <p:cNvCxnSpPr>
            <a:endCxn id="699" idx="1"/>
          </p:cNvCxnSpPr>
          <p:nvPr/>
        </p:nvCxnSpPr>
        <p:spPr>
          <a:xfrm rot="-5400000" flipH="1">
            <a:off x="2682150" y="5655060"/>
            <a:ext cx="190800" cy="150000"/>
          </a:xfrm>
          <a:prstGeom prst="bentConnector3">
            <a:avLst>
              <a:gd name="adj1" fmla="val 50000"/>
            </a:avLst>
          </a:prstGeom>
          <a:noFill/>
          <a:ln w="9525" cap="flat" cmpd="sng">
            <a:solidFill>
              <a:srgbClr val="5B9BD5"/>
            </a:solidFill>
            <a:prstDash val="solid"/>
            <a:miter/>
            <a:headEnd type="none" w="med" len="med"/>
            <a:tailEnd type="triangle" w="lg" len="lg"/>
          </a:ln>
        </p:spPr>
      </p:cxnSp>
      <p:cxnSp>
        <p:nvCxnSpPr>
          <p:cNvPr id="706" name="Shape 706"/>
          <p:cNvCxnSpPr/>
          <p:nvPr/>
        </p:nvCxnSpPr>
        <p:spPr>
          <a:xfrm rot="-5400000" flipH="1">
            <a:off x="2405670" y="5936789"/>
            <a:ext cx="763200" cy="149700"/>
          </a:xfrm>
          <a:prstGeom prst="bentConnector3">
            <a:avLst>
              <a:gd name="adj1" fmla="val 50000"/>
            </a:avLst>
          </a:prstGeom>
          <a:noFill/>
          <a:ln w="9525" cap="flat" cmpd="sng">
            <a:solidFill>
              <a:srgbClr val="5B9BD5"/>
            </a:solidFill>
            <a:prstDash val="solid"/>
            <a:miter/>
            <a:headEnd type="none" w="med" len="med"/>
            <a:tailEnd type="triangle" w="lg" len="lg"/>
          </a:ln>
        </p:spPr>
      </p:cxnSp>
      <p:cxnSp>
        <p:nvCxnSpPr>
          <p:cNvPr id="707" name="Shape 707"/>
          <p:cNvCxnSpPr>
            <a:endCxn id="701" idx="1"/>
          </p:cNvCxnSpPr>
          <p:nvPr/>
        </p:nvCxnSpPr>
        <p:spPr>
          <a:xfrm rot="-5400000" flipH="1">
            <a:off x="2920050" y="5980619"/>
            <a:ext cx="194100" cy="102900"/>
          </a:xfrm>
          <a:prstGeom prst="bentConnector3">
            <a:avLst>
              <a:gd name="adj1" fmla="val 50000"/>
            </a:avLst>
          </a:prstGeom>
          <a:noFill/>
          <a:ln w="9525" cap="flat" cmpd="sng">
            <a:solidFill>
              <a:srgbClr val="5B9BD5"/>
            </a:solidFill>
            <a:prstDash val="solid"/>
            <a:miter/>
            <a:headEnd type="none" w="med" len="med"/>
            <a:tailEnd type="triangle" w="lg" len="lg"/>
          </a:ln>
        </p:spPr>
      </p:cxnSp>
      <p:cxnSp>
        <p:nvCxnSpPr>
          <p:cNvPr id="708" name="Shape 708"/>
          <p:cNvCxnSpPr>
            <a:endCxn id="702" idx="1"/>
          </p:cNvCxnSpPr>
          <p:nvPr/>
        </p:nvCxnSpPr>
        <p:spPr>
          <a:xfrm rot="-5400000" flipH="1">
            <a:off x="2912100" y="6571350"/>
            <a:ext cx="210300" cy="102600"/>
          </a:xfrm>
          <a:prstGeom prst="bentConnector3">
            <a:avLst>
              <a:gd name="adj1" fmla="val 50000"/>
            </a:avLst>
          </a:prstGeom>
          <a:noFill/>
          <a:ln w="9525" cap="flat" cmpd="sng">
            <a:solidFill>
              <a:srgbClr val="5B9BD5"/>
            </a:solidFill>
            <a:prstDash val="solid"/>
            <a:miter/>
            <a:headEnd type="none" w="med" len="med"/>
            <a:tailEnd type="triangle" w="lg" len="lg"/>
          </a:ln>
        </p:spPr>
      </p:cxnSp>
      <p:sp>
        <p:nvSpPr>
          <p:cNvPr id="709" name="Shape 709"/>
          <p:cNvSpPr txBox="1"/>
          <p:nvPr/>
        </p:nvSpPr>
        <p:spPr>
          <a:xfrm>
            <a:off x="15119" y="5889600"/>
            <a:ext cx="1120200" cy="660900"/>
          </a:xfrm>
          <a:prstGeom prst="rect">
            <a:avLst/>
          </a:prstGeom>
          <a:noFill/>
          <a:ln>
            <a:noFill/>
          </a:ln>
        </p:spPr>
        <p:txBody>
          <a:bodyPr lIns="68575" tIns="34275" rIns="68575" bIns="34275" anchor="t" anchorCtr="0">
            <a:noAutofit/>
          </a:bodyPr>
          <a:lstStyle/>
          <a:p>
            <a:pPr marL="0" marR="0" lvl="0" indent="0" algn="l" rtl="0">
              <a:lnSpc>
                <a:spcPct val="80000"/>
              </a:lnSpc>
              <a:spcBef>
                <a:spcPts val="0"/>
              </a:spcBef>
              <a:buSzPct val="25000"/>
              <a:buNone/>
            </a:pPr>
            <a:r>
              <a:rPr lang="en" sz="800" b="0" i="0" u="none" strike="noStrike" cap="none">
                <a:solidFill>
                  <a:srgbClr val="000000"/>
                </a:solidFill>
                <a:latin typeface="Arial Narrow"/>
                <a:ea typeface="Arial Narrow"/>
                <a:cs typeface="Arial Narrow"/>
                <a:sym typeface="Arial Narrow"/>
              </a:rPr>
              <a:t>Option A. Only the root is needed– everything else is captured in properties, properties of properties</a:t>
            </a:r>
          </a:p>
        </p:txBody>
      </p:sp>
      <p:sp>
        <p:nvSpPr>
          <p:cNvPr id="710" name="Shape 710"/>
          <p:cNvSpPr txBox="1"/>
          <p:nvPr/>
        </p:nvSpPr>
        <p:spPr>
          <a:xfrm>
            <a:off x="1321380" y="6542639"/>
            <a:ext cx="1014300" cy="392999"/>
          </a:xfrm>
          <a:prstGeom prst="rect">
            <a:avLst/>
          </a:prstGeom>
          <a:noFill/>
          <a:ln>
            <a:noFill/>
          </a:ln>
        </p:spPr>
        <p:txBody>
          <a:bodyPr lIns="68575" tIns="34275" rIns="68575" bIns="34275" anchor="t" anchorCtr="0">
            <a:noAutofit/>
          </a:bodyPr>
          <a:lstStyle/>
          <a:p>
            <a:pPr marL="0" marR="0" lvl="0" indent="0" algn="l" rtl="0">
              <a:lnSpc>
                <a:spcPct val="80000"/>
              </a:lnSpc>
              <a:spcBef>
                <a:spcPts val="0"/>
              </a:spcBef>
              <a:buSzPct val="25000"/>
              <a:buNone/>
            </a:pPr>
            <a:r>
              <a:rPr lang="en" sz="800" b="0" i="0" u="none" strike="noStrike" cap="none">
                <a:solidFill>
                  <a:srgbClr val="000000"/>
                </a:solidFill>
                <a:latin typeface="Arial Narrow"/>
                <a:ea typeface="Arial Narrow"/>
                <a:cs typeface="Arial Narrow"/>
                <a:sym typeface="Arial Narrow"/>
              </a:rPr>
              <a:t>Option B.  2 layers  and Properties</a:t>
            </a:r>
          </a:p>
        </p:txBody>
      </p:sp>
      <p:sp>
        <p:nvSpPr>
          <p:cNvPr id="711" name="Shape 711"/>
          <p:cNvSpPr txBox="1"/>
          <p:nvPr/>
        </p:nvSpPr>
        <p:spPr>
          <a:xfrm>
            <a:off x="4236029" y="5942880"/>
            <a:ext cx="521700" cy="928800"/>
          </a:xfrm>
          <a:prstGeom prst="rect">
            <a:avLst/>
          </a:prstGeom>
          <a:noFill/>
          <a:ln>
            <a:noFill/>
          </a:ln>
        </p:spPr>
        <p:txBody>
          <a:bodyPr lIns="68575" tIns="34275" rIns="68575" bIns="34275" anchor="t" anchorCtr="0">
            <a:noAutofit/>
          </a:bodyPr>
          <a:lstStyle/>
          <a:p>
            <a:pPr marL="0" marR="0" lvl="0" indent="0" algn="l" rtl="0">
              <a:lnSpc>
                <a:spcPct val="80000"/>
              </a:lnSpc>
              <a:spcBef>
                <a:spcPts val="0"/>
              </a:spcBef>
              <a:buSzPct val="25000"/>
              <a:buNone/>
            </a:pPr>
            <a:r>
              <a:rPr lang="en" sz="800" b="0" i="0" u="none" strike="noStrike" cap="none">
                <a:solidFill>
                  <a:srgbClr val="000000"/>
                </a:solidFill>
                <a:latin typeface="Arial Narrow"/>
                <a:ea typeface="Arial Narrow"/>
                <a:cs typeface="Arial Narrow"/>
                <a:sym typeface="Arial Narrow"/>
              </a:rPr>
              <a:t>Option C. Arbitrary number of layers and no properties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Shape 716"/>
          <p:cNvSpPr txBox="1">
            <a:spLocks noGrp="1"/>
          </p:cNvSpPr>
          <p:nvPr>
            <p:ph type="body" idx="1"/>
          </p:nvPr>
        </p:nvSpPr>
        <p:spPr>
          <a:xfrm>
            <a:off x="319500" y="5640766"/>
            <a:ext cx="5998800" cy="798300"/>
          </a:xfrm>
          <a:prstGeom prst="rect">
            <a:avLst/>
          </a:prstGeom>
        </p:spPr>
        <p:txBody>
          <a:bodyPr lIns="91425" tIns="91425" rIns="91425" bIns="91425" anchor="ctr" anchorCtr="0">
            <a:noAutofit/>
          </a:bodyPr>
          <a:lstStyle/>
          <a:p>
            <a:pPr lvl="0">
              <a:spcBef>
                <a:spcPts val="0"/>
              </a:spcBef>
              <a:buNone/>
            </a:pPr>
            <a:r>
              <a:rPr lang="en"/>
              <a:t>Adaptation Under Change Pressure</a:t>
            </a:r>
          </a:p>
        </p:txBody>
      </p:sp>
      <p:sp>
        <p:nvSpPr>
          <p:cNvPr id="717" name="Shape 717"/>
          <p:cNvSpPr/>
          <p:nvPr/>
        </p:nvSpPr>
        <p:spPr>
          <a:xfrm>
            <a:off x="2624035" y="1768851"/>
            <a:ext cx="1391100" cy="5547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 sz="1400"/>
              <a:t>Model Specification</a:t>
            </a:r>
          </a:p>
        </p:txBody>
      </p:sp>
      <p:sp>
        <p:nvSpPr>
          <p:cNvPr id="718" name="Shape 718"/>
          <p:cNvSpPr/>
          <p:nvPr/>
        </p:nvSpPr>
        <p:spPr>
          <a:xfrm>
            <a:off x="5440493" y="4127462"/>
            <a:ext cx="1391099" cy="5547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400"/>
              <a:t>System Actual</a:t>
            </a:r>
          </a:p>
        </p:txBody>
      </p:sp>
      <p:sp>
        <p:nvSpPr>
          <p:cNvPr id="719" name="Shape 719"/>
          <p:cNvSpPr/>
          <p:nvPr/>
        </p:nvSpPr>
        <p:spPr>
          <a:xfrm>
            <a:off x="2624035" y="4194669"/>
            <a:ext cx="1391100" cy="5547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400"/>
              <a:t>Model Measured</a:t>
            </a:r>
          </a:p>
        </p:txBody>
      </p:sp>
      <p:sp>
        <p:nvSpPr>
          <p:cNvPr id="720" name="Shape 720"/>
          <p:cNvSpPr/>
          <p:nvPr/>
        </p:nvSpPr>
        <p:spPr>
          <a:xfrm>
            <a:off x="5440493" y="1768851"/>
            <a:ext cx="1391099" cy="5547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400"/>
              <a:t>System Configuration</a:t>
            </a:r>
          </a:p>
        </p:txBody>
      </p:sp>
      <p:cxnSp>
        <p:nvCxnSpPr>
          <p:cNvPr id="721" name="Shape 721"/>
          <p:cNvCxnSpPr>
            <a:stCxn id="717" idx="0"/>
            <a:endCxn id="720" idx="0"/>
          </p:cNvCxnSpPr>
          <p:nvPr/>
        </p:nvCxnSpPr>
        <p:spPr>
          <a:xfrm rot="-5400000" flipH="1">
            <a:off x="4727485" y="360951"/>
            <a:ext cx="600" cy="2816400"/>
          </a:xfrm>
          <a:prstGeom prst="curvedConnector3">
            <a:avLst>
              <a:gd name="adj1" fmla="val -39687500"/>
            </a:avLst>
          </a:prstGeom>
          <a:noFill/>
          <a:ln w="28575" cap="flat" cmpd="sng">
            <a:solidFill>
              <a:schemeClr val="dk2"/>
            </a:solidFill>
            <a:prstDash val="solid"/>
            <a:round/>
            <a:headEnd type="none" w="lg" len="lg"/>
            <a:tailEnd type="stealth" w="lg" len="lg"/>
          </a:ln>
        </p:spPr>
      </p:cxnSp>
      <p:cxnSp>
        <p:nvCxnSpPr>
          <p:cNvPr id="722" name="Shape 722"/>
          <p:cNvCxnSpPr>
            <a:stCxn id="720" idx="3"/>
            <a:endCxn id="718" idx="3"/>
          </p:cNvCxnSpPr>
          <p:nvPr/>
        </p:nvCxnSpPr>
        <p:spPr>
          <a:xfrm>
            <a:off x="6831593" y="2046201"/>
            <a:ext cx="600" cy="2358600"/>
          </a:xfrm>
          <a:prstGeom prst="curvedConnector3">
            <a:avLst>
              <a:gd name="adj1" fmla="val 39687500"/>
            </a:avLst>
          </a:prstGeom>
          <a:noFill/>
          <a:ln w="28575" cap="flat" cmpd="sng">
            <a:solidFill>
              <a:schemeClr val="dk2"/>
            </a:solidFill>
            <a:prstDash val="lgDash"/>
            <a:round/>
            <a:headEnd type="oval" w="lg" len="lg"/>
            <a:tailEnd type="oval" w="lg" len="lg"/>
          </a:ln>
        </p:spPr>
      </p:cxnSp>
      <p:cxnSp>
        <p:nvCxnSpPr>
          <p:cNvPr id="723" name="Shape 723"/>
          <p:cNvCxnSpPr>
            <a:stCxn id="718" idx="2"/>
            <a:endCxn id="719" idx="2"/>
          </p:cNvCxnSpPr>
          <p:nvPr/>
        </p:nvCxnSpPr>
        <p:spPr>
          <a:xfrm rot="5400000">
            <a:off x="4694243" y="3307562"/>
            <a:ext cx="67200" cy="2816400"/>
          </a:xfrm>
          <a:prstGeom prst="curvedConnector3">
            <a:avLst>
              <a:gd name="adj1" fmla="val 572481"/>
            </a:avLst>
          </a:prstGeom>
          <a:noFill/>
          <a:ln w="28575" cap="flat" cmpd="sng">
            <a:solidFill>
              <a:schemeClr val="dk2"/>
            </a:solidFill>
            <a:prstDash val="solid"/>
            <a:round/>
            <a:headEnd type="none" w="lg" len="lg"/>
            <a:tailEnd type="stealth" w="lg" len="lg"/>
          </a:ln>
        </p:spPr>
      </p:cxnSp>
      <p:cxnSp>
        <p:nvCxnSpPr>
          <p:cNvPr id="724" name="Shape 724"/>
          <p:cNvCxnSpPr>
            <a:stCxn id="719" idx="1"/>
            <a:endCxn id="725" idx="1"/>
          </p:cNvCxnSpPr>
          <p:nvPr/>
        </p:nvCxnSpPr>
        <p:spPr>
          <a:xfrm rot="10800000" flipH="1">
            <a:off x="2624035" y="2982219"/>
            <a:ext cx="600" cy="1489800"/>
          </a:xfrm>
          <a:prstGeom prst="curvedConnector3">
            <a:avLst>
              <a:gd name="adj1" fmla="val -39687500"/>
            </a:avLst>
          </a:prstGeom>
          <a:noFill/>
          <a:ln w="28575" cap="flat" cmpd="sng">
            <a:solidFill>
              <a:schemeClr val="dk2"/>
            </a:solidFill>
            <a:prstDash val="dash"/>
            <a:round/>
            <a:headEnd type="oval" w="lg" len="lg"/>
            <a:tailEnd type="oval" w="lg" len="lg"/>
          </a:ln>
        </p:spPr>
      </p:cxnSp>
      <p:sp>
        <p:nvSpPr>
          <p:cNvPr id="725" name="Shape 725"/>
          <p:cNvSpPr/>
          <p:nvPr/>
        </p:nvSpPr>
        <p:spPr>
          <a:xfrm>
            <a:off x="2624035" y="2704796"/>
            <a:ext cx="1391100" cy="5547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400"/>
              <a:t>Model Goal</a:t>
            </a:r>
          </a:p>
        </p:txBody>
      </p:sp>
      <p:cxnSp>
        <p:nvCxnSpPr>
          <p:cNvPr id="726" name="Shape 726"/>
          <p:cNvCxnSpPr>
            <a:stCxn id="725" idx="0"/>
            <a:endCxn id="717" idx="2"/>
          </p:cNvCxnSpPr>
          <p:nvPr/>
        </p:nvCxnSpPr>
        <p:spPr>
          <a:xfrm rot="-5400000">
            <a:off x="3129235" y="2513846"/>
            <a:ext cx="381300" cy="600"/>
          </a:xfrm>
          <a:prstGeom prst="curvedConnector3">
            <a:avLst>
              <a:gd name="adj1" fmla="val 49993"/>
            </a:avLst>
          </a:prstGeom>
          <a:noFill/>
          <a:ln w="28575" cap="flat" cmpd="sng">
            <a:solidFill>
              <a:srgbClr val="B7B7B7"/>
            </a:solidFill>
            <a:prstDash val="dash"/>
            <a:round/>
            <a:headEnd type="none" w="lg" len="lg"/>
            <a:tailEnd type="stealth" w="lg" len="lg"/>
          </a:ln>
        </p:spPr>
      </p:cxnSp>
      <p:sp>
        <p:nvSpPr>
          <p:cNvPr id="727" name="Shape 727"/>
          <p:cNvSpPr/>
          <p:nvPr/>
        </p:nvSpPr>
        <p:spPr>
          <a:xfrm>
            <a:off x="4827281" y="2704796"/>
            <a:ext cx="1391100" cy="5547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400"/>
              <a:t>System Goal</a:t>
            </a:r>
          </a:p>
        </p:txBody>
      </p:sp>
      <p:cxnSp>
        <p:nvCxnSpPr>
          <p:cNvPr id="728" name="Shape 728"/>
          <p:cNvCxnSpPr>
            <a:stCxn id="727" idx="1"/>
            <a:endCxn id="725" idx="3"/>
          </p:cNvCxnSpPr>
          <p:nvPr/>
        </p:nvCxnSpPr>
        <p:spPr>
          <a:xfrm flipH="1">
            <a:off x="4015181" y="2982146"/>
            <a:ext cx="812100" cy="600"/>
          </a:xfrm>
          <a:prstGeom prst="curvedConnector3">
            <a:avLst>
              <a:gd name="adj1" fmla="val 50003"/>
            </a:avLst>
          </a:prstGeom>
          <a:noFill/>
          <a:ln w="28575" cap="flat" cmpd="sng">
            <a:solidFill>
              <a:schemeClr val="dk2"/>
            </a:solidFill>
            <a:prstDash val="solid"/>
            <a:round/>
            <a:headEnd type="none" w="lg" len="lg"/>
            <a:tailEnd type="stealth" w="lg" len="lg"/>
          </a:ln>
        </p:spPr>
      </p:cxnSp>
      <p:sp>
        <p:nvSpPr>
          <p:cNvPr id="729" name="Shape 729"/>
          <p:cNvSpPr/>
          <p:nvPr/>
        </p:nvSpPr>
        <p:spPr>
          <a:xfrm>
            <a:off x="1809707" y="1059242"/>
            <a:ext cx="1391100" cy="5547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400"/>
              <a:t>Unit Specification</a:t>
            </a:r>
          </a:p>
        </p:txBody>
      </p:sp>
      <p:sp>
        <p:nvSpPr>
          <p:cNvPr id="730" name="Shape 730"/>
          <p:cNvSpPr/>
          <p:nvPr/>
        </p:nvSpPr>
        <p:spPr>
          <a:xfrm>
            <a:off x="3388850" y="659266"/>
            <a:ext cx="1391100" cy="5547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400"/>
              <a:t>Unit Composition </a:t>
            </a:r>
          </a:p>
        </p:txBody>
      </p:sp>
      <p:sp>
        <p:nvSpPr>
          <p:cNvPr id="731" name="Shape 731"/>
          <p:cNvSpPr/>
          <p:nvPr/>
        </p:nvSpPr>
        <p:spPr>
          <a:xfrm>
            <a:off x="4827294" y="5185476"/>
            <a:ext cx="1391100" cy="5547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400"/>
              <a:t>Unit Monitoring</a:t>
            </a:r>
          </a:p>
        </p:txBody>
      </p:sp>
      <p:sp>
        <p:nvSpPr>
          <p:cNvPr id="732" name="Shape 732"/>
          <p:cNvSpPr/>
          <p:nvPr/>
        </p:nvSpPr>
        <p:spPr>
          <a:xfrm>
            <a:off x="3319583" y="5185476"/>
            <a:ext cx="1391100" cy="5547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400"/>
              <a:t>Unit Reporting</a:t>
            </a:r>
          </a:p>
        </p:txBody>
      </p:sp>
      <p:sp>
        <p:nvSpPr>
          <p:cNvPr id="733" name="Shape 733"/>
          <p:cNvSpPr/>
          <p:nvPr/>
        </p:nvSpPr>
        <p:spPr>
          <a:xfrm>
            <a:off x="4863076" y="659266"/>
            <a:ext cx="1391100" cy="5547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400"/>
              <a:t>Unit Configuration</a:t>
            </a:r>
          </a:p>
        </p:txBody>
      </p:sp>
      <p:sp>
        <p:nvSpPr>
          <p:cNvPr id="734" name="Shape 734"/>
          <p:cNvSpPr/>
          <p:nvPr/>
        </p:nvSpPr>
        <p:spPr>
          <a:xfrm>
            <a:off x="1759899" y="4876002"/>
            <a:ext cx="1391100" cy="5547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400"/>
              <a:t>Unit Statistics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39"/>
        <p:cNvGrpSpPr/>
        <p:nvPr/>
      </p:nvGrpSpPr>
      <p:grpSpPr>
        <a:xfrm>
          <a:off x="0" y="0"/>
          <a:ext cx="0" cy="0"/>
          <a:chOff x="0" y="0"/>
          <a:chExt cx="0" cy="0"/>
        </a:xfrm>
      </p:grpSpPr>
      <p:sp>
        <p:nvSpPr>
          <p:cNvPr id="740" name="Shape 740"/>
          <p:cNvSpPr/>
          <p:nvPr/>
        </p:nvSpPr>
        <p:spPr>
          <a:xfrm>
            <a:off x="857790" y="1258920"/>
            <a:ext cx="2195400" cy="1788900"/>
          </a:xfrm>
          <a:prstGeom prst="rect">
            <a:avLst/>
          </a:prstGeom>
          <a:solidFill>
            <a:srgbClr val="5B9BD5"/>
          </a:solidFill>
          <a:ln w="12600" cap="flat" cmpd="sng">
            <a:solidFill>
              <a:srgbClr val="41719C"/>
            </a:solidFill>
            <a:prstDash val="solid"/>
            <a:miter/>
            <a:headEnd type="none" w="med" len="med"/>
            <a:tailEnd type="none" w="med" len="med"/>
          </a:ln>
        </p:spPr>
        <p:txBody>
          <a:bodyPr lIns="68575" tIns="34275" rIns="68575" bIns="34275" anchor="ctr" anchorCtr="1">
            <a:noAutofit/>
          </a:bodyPr>
          <a:lstStyle/>
          <a:p>
            <a:pPr marL="0" marR="0" lvl="0" indent="0" algn="ctr" rtl="0">
              <a:lnSpc>
                <a:spcPct val="100000"/>
              </a:lnSpc>
              <a:spcBef>
                <a:spcPts val="0"/>
              </a:spcBef>
              <a:buSzPct val="25000"/>
              <a:buNone/>
            </a:pPr>
            <a:r>
              <a:rPr lang="en" sz="1400" b="0" i="0" u="none" strike="noStrike" cap="none">
                <a:solidFill>
                  <a:srgbClr val="FFFFFF"/>
                </a:solidFill>
                <a:latin typeface="Calibri"/>
                <a:ea typeface="Calibri"/>
                <a:cs typeface="Calibri"/>
                <a:sym typeface="Calibri"/>
              </a:rPr>
              <a:t>Immortals DAS Backend Server</a:t>
            </a:r>
          </a:p>
        </p:txBody>
      </p:sp>
      <p:sp>
        <p:nvSpPr>
          <p:cNvPr id="741" name="Shape 741"/>
          <p:cNvSpPr/>
          <p:nvPr/>
        </p:nvSpPr>
        <p:spPr>
          <a:xfrm>
            <a:off x="5334929" y="1977119"/>
            <a:ext cx="525300" cy="659100"/>
          </a:xfrm>
          <a:prstGeom prst="rect">
            <a:avLst/>
          </a:prstGeom>
          <a:solidFill>
            <a:srgbClr val="5B9BD5"/>
          </a:solidFill>
          <a:ln w="12600" cap="flat" cmpd="sng">
            <a:solidFill>
              <a:srgbClr val="41719C"/>
            </a:solidFill>
            <a:prstDash val="solid"/>
            <a:miter/>
            <a:headEnd type="none" w="med" len="med"/>
            <a:tailEnd type="none" w="med" len="med"/>
          </a:ln>
        </p:spPr>
        <p:txBody>
          <a:bodyPr lIns="68575" tIns="34275" rIns="68575" bIns="34275" anchor="ctr" anchorCtr="1">
            <a:noAutofit/>
          </a:bodyPr>
          <a:lstStyle/>
          <a:p>
            <a:pPr marL="0" marR="0" lvl="0" indent="0" algn="ctr" rtl="0">
              <a:lnSpc>
                <a:spcPct val="100000"/>
              </a:lnSpc>
              <a:spcBef>
                <a:spcPts val="0"/>
              </a:spcBef>
              <a:buSzPct val="25000"/>
              <a:buNone/>
            </a:pPr>
            <a:r>
              <a:rPr lang="en" sz="1400" b="0" i="0" u="none" strike="noStrike" cap="none">
                <a:solidFill>
                  <a:srgbClr val="FFFFFF"/>
                </a:solidFill>
                <a:latin typeface="Calibri"/>
                <a:ea typeface="Calibri"/>
                <a:cs typeface="Calibri"/>
                <a:sym typeface="Calibri"/>
              </a:rPr>
              <a:t>Marti </a:t>
            </a:r>
          </a:p>
        </p:txBody>
      </p:sp>
      <p:sp>
        <p:nvSpPr>
          <p:cNvPr id="742" name="Shape 742"/>
          <p:cNvSpPr/>
          <p:nvPr/>
        </p:nvSpPr>
        <p:spPr>
          <a:xfrm>
            <a:off x="7315109" y="1601279"/>
            <a:ext cx="803100" cy="263100"/>
          </a:xfrm>
          <a:prstGeom prst="rect">
            <a:avLst/>
          </a:prstGeom>
          <a:solidFill>
            <a:srgbClr val="5B9BD5"/>
          </a:solidFill>
          <a:ln w="12600" cap="flat" cmpd="sng">
            <a:solidFill>
              <a:srgbClr val="41719C"/>
            </a:solidFill>
            <a:prstDash val="solid"/>
            <a:miter/>
            <a:headEnd type="none" w="med" len="med"/>
            <a:tailEnd type="none" w="med" len="med"/>
          </a:ln>
        </p:spPr>
        <p:txBody>
          <a:bodyPr lIns="68575" tIns="34275" rIns="68575" bIns="34275" anchor="ctr" anchorCtr="1">
            <a:noAutofit/>
          </a:bodyPr>
          <a:lstStyle/>
          <a:p>
            <a:pPr marL="0" marR="0" lvl="0" indent="0" algn="ctr" rtl="0">
              <a:lnSpc>
                <a:spcPct val="100000"/>
              </a:lnSpc>
              <a:spcBef>
                <a:spcPts val="0"/>
              </a:spcBef>
              <a:buSzPct val="25000"/>
              <a:buNone/>
            </a:pPr>
            <a:r>
              <a:rPr lang="en" sz="1400" b="0" i="0" u="none" strike="noStrike" cap="none">
                <a:solidFill>
                  <a:srgbClr val="FFFFFF"/>
                </a:solidFill>
                <a:latin typeface="Calibri"/>
                <a:ea typeface="Calibri"/>
                <a:cs typeface="Calibri"/>
                <a:sym typeface="Calibri"/>
              </a:rPr>
              <a:t>ATAKLite </a:t>
            </a:r>
          </a:p>
        </p:txBody>
      </p:sp>
      <p:sp>
        <p:nvSpPr>
          <p:cNvPr id="743" name="Shape 743"/>
          <p:cNvSpPr/>
          <p:nvPr/>
        </p:nvSpPr>
        <p:spPr>
          <a:xfrm>
            <a:off x="7429590" y="1753559"/>
            <a:ext cx="803100" cy="263100"/>
          </a:xfrm>
          <a:prstGeom prst="rect">
            <a:avLst/>
          </a:prstGeom>
          <a:solidFill>
            <a:srgbClr val="5B9BD5"/>
          </a:solidFill>
          <a:ln w="12600" cap="flat" cmpd="sng">
            <a:solidFill>
              <a:srgbClr val="41719C"/>
            </a:solidFill>
            <a:prstDash val="solid"/>
            <a:miter/>
            <a:headEnd type="none" w="med" len="med"/>
            <a:tailEnd type="none" w="med" len="med"/>
          </a:ln>
        </p:spPr>
        <p:txBody>
          <a:bodyPr lIns="68575" tIns="34275" rIns="68575" bIns="34275" anchor="ctr" anchorCtr="1">
            <a:noAutofit/>
          </a:bodyPr>
          <a:lstStyle/>
          <a:p>
            <a:pPr marL="0" marR="0" lvl="0" indent="0" algn="ctr" rtl="0">
              <a:lnSpc>
                <a:spcPct val="100000"/>
              </a:lnSpc>
              <a:spcBef>
                <a:spcPts val="0"/>
              </a:spcBef>
              <a:buSzPct val="25000"/>
              <a:buNone/>
            </a:pPr>
            <a:r>
              <a:rPr lang="en" sz="1400" b="0" i="0" u="none" strike="noStrike" cap="none">
                <a:solidFill>
                  <a:srgbClr val="FFFFFF"/>
                </a:solidFill>
                <a:latin typeface="Calibri"/>
                <a:ea typeface="Calibri"/>
                <a:cs typeface="Calibri"/>
                <a:sym typeface="Calibri"/>
              </a:rPr>
              <a:t>ATAKLite </a:t>
            </a:r>
          </a:p>
        </p:txBody>
      </p:sp>
      <p:sp>
        <p:nvSpPr>
          <p:cNvPr id="744" name="Shape 744"/>
          <p:cNvSpPr/>
          <p:nvPr/>
        </p:nvSpPr>
        <p:spPr>
          <a:xfrm>
            <a:off x="7543800" y="1905840"/>
            <a:ext cx="803100" cy="263100"/>
          </a:xfrm>
          <a:prstGeom prst="rect">
            <a:avLst/>
          </a:prstGeom>
          <a:solidFill>
            <a:srgbClr val="5B9BD5"/>
          </a:solidFill>
          <a:ln w="12600" cap="flat" cmpd="sng">
            <a:solidFill>
              <a:srgbClr val="41719C"/>
            </a:solidFill>
            <a:prstDash val="solid"/>
            <a:miter/>
            <a:headEnd type="none" w="med" len="med"/>
            <a:tailEnd type="none" w="med" len="med"/>
          </a:ln>
        </p:spPr>
        <p:txBody>
          <a:bodyPr lIns="68575" tIns="34275" rIns="68575" bIns="34275" anchor="ctr" anchorCtr="1">
            <a:noAutofit/>
          </a:bodyPr>
          <a:lstStyle/>
          <a:p>
            <a:pPr marL="0" marR="0" lvl="0" indent="0" algn="ctr" rtl="0">
              <a:lnSpc>
                <a:spcPct val="100000"/>
              </a:lnSpc>
              <a:spcBef>
                <a:spcPts val="0"/>
              </a:spcBef>
              <a:buSzPct val="25000"/>
              <a:buNone/>
            </a:pPr>
            <a:r>
              <a:rPr lang="en" sz="1400" b="0" i="0" u="none" strike="noStrike" cap="none">
                <a:solidFill>
                  <a:srgbClr val="FFFFFF"/>
                </a:solidFill>
                <a:latin typeface="Calibri"/>
                <a:ea typeface="Calibri"/>
                <a:cs typeface="Calibri"/>
                <a:sym typeface="Calibri"/>
              </a:rPr>
              <a:t>ATAKLite </a:t>
            </a:r>
          </a:p>
        </p:txBody>
      </p:sp>
      <p:sp>
        <p:nvSpPr>
          <p:cNvPr id="745" name="Shape 745"/>
          <p:cNvSpPr/>
          <p:nvPr/>
        </p:nvSpPr>
        <p:spPr>
          <a:xfrm>
            <a:off x="7658009" y="2058480"/>
            <a:ext cx="803100" cy="263100"/>
          </a:xfrm>
          <a:prstGeom prst="rect">
            <a:avLst/>
          </a:prstGeom>
          <a:solidFill>
            <a:srgbClr val="5B9BD5"/>
          </a:solidFill>
          <a:ln w="12600" cap="flat" cmpd="sng">
            <a:solidFill>
              <a:srgbClr val="41719C"/>
            </a:solidFill>
            <a:prstDash val="solid"/>
            <a:miter/>
            <a:headEnd type="none" w="med" len="med"/>
            <a:tailEnd type="none" w="med" len="med"/>
          </a:ln>
        </p:spPr>
        <p:txBody>
          <a:bodyPr lIns="68575" tIns="34275" rIns="68575" bIns="34275" anchor="ctr" anchorCtr="1">
            <a:noAutofit/>
          </a:bodyPr>
          <a:lstStyle/>
          <a:p>
            <a:pPr marL="0" marR="0" lvl="0" indent="0" algn="ctr" rtl="0">
              <a:lnSpc>
                <a:spcPct val="100000"/>
              </a:lnSpc>
              <a:spcBef>
                <a:spcPts val="0"/>
              </a:spcBef>
              <a:buSzPct val="25000"/>
              <a:buNone/>
            </a:pPr>
            <a:r>
              <a:rPr lang="en" sz="1400" b="0" i="0" u="none" strike="noStrike" cap="none">
                <a:solidFill>
                  <a:srgbClr val="FFFFFF"/>
                </a:solidFill>
                <a:latin typeface="Calibri"/>
                <a:ea typeface="Calibri"/>
                <a:cs typeface="Calibri"/>
                <a:sym typeface="Calibri"/>
              </a:rPr>
              <a:t>ATAKLite </a:t>
            </a:r>
          </a:p>
        </p:txBody>
      </p:sp>
      <p:sp>
        <p:nvSpPr>
          <p:cNvPr id="746" name="Shape 746"/>
          <p:cNvSpPr/>
          <p:nvPr/>
        </p:nvSpPr>
        <p:spPr>
          <a:xfrm>
            <a:off x="7772490" y="2210759"/>
            <a:ext cx="803100" cy="263100"/>
          </a:xfrm>
          <a:prstGeom prst="rect">
            <a:avLst/>
          </a:prstGeom>
          <a:solidFill>
            <a:srgbClr val="5B9BD5"/>
          </a:solidFill>
          <a:ln w="12600" cap="flat" cmpd="sng">
            <a:solidFill>
              <a:srgbClr val="41719C"/>
            </a:solidFill>
            <a:prstDash val="solid"/>
            <a:miter/>
            <a:headEnd type="none" w="med" len="med"/>
            <a:tailEnd type="none" w="med" len="med"/>
          </a:ln>
        </p:spPr>
        <p:txBody>
          <a:bodyPr lIns="68575" tIns="34275" rIns="68575" bIns="34275" anchor="ctr" anchorCtr="1">
            <a:noAutofit/>
          </a:bodyPr>
          <a:lstStyle/>
          <a:p>
            <a:pPr marL="0" marR="0" lvl="0" indent="0" algn="ctr" rtl="0">
              <a:lnSpc>
                <a:spcPct val="100000"/>
              </a:lnSpc>
              <a:spcBef>
                <a:spcPts val="0"/>
              </a:spcBef>
              <a:buSzPct val="25000"/>
              <a:buNone/>
            </a:pPr>
            <a:r>
              <a:rPr lang="en" sz="1400" b="0" i="0" u="none" strike="noStrike" cap="none">
                <a:solidFill>
                  <a:srgbClr val="FFFFFF"/>
                </a:solidFill>
                <a:latin typeface="Calibri"/>
                <a:ea typeface="Calibri"/>
                <a:cs typeface="Calibri"/>
                <a:sym typeface="Calibri"/>
              </a:rPr>
              <a:t>ATAKLite </a:t>
            </a:r>
          </a:p>
        </p:txBody>
      </p:sp>
      <p:cxnSp>
        <p:nvCxnSpPr>
          <p:cNvPr id="747" name="Shape 747"/>
          <p:cNvCxnSpPr>
            <a:stCxn id="741" idx="3"/>
          </p:cNvCxnSpPr>
          <p:nvPr/>
        </p:nvCxnSpPr>
        <p:spPr>
          <a:xfrm rot="10800000" flipH="1">
            <a:off x="5860229" y="2282969"/>
            <a:ext cx="437100" cy="23700"/>
          </a:xfrm>
          <a:prstGeom prst="straightConnector1">
            <a:avLst/>
          </a:prstGeom>
          <a:noFill/>
          <a:ln w="9525" cap="flat" cmpd="sng">
            <a:solidFill>
              <a:srgbClr val="5B9BD5"/>
            </a:solidFill>
            <a:prstDash val="solid"/>
            <a:miter/>
            <a:headEnd type="none" w="med" len="med"/>
            <a:tailEnd type="none" w="med" len="med"/>
          </a:ln>
        </p:spPr>
      </p:cxnSp>
      <p:cxnSp>
        <p:nvCxnSpPr>
          <p:cNvPr id="748" name="Shape 748"/>
          <p:cNvCxnSpPr>
            <a:endCxn id="742" idx="1"/>
          </p:cNvCxnSpPr>
          <p:nvPr/>
        </p:nvCxnSpPr>
        <p:spPr>
          <a:xfrm rot="10800000" flipH="1">
            <a:off x="6884309" y="1732829"/>
            <a:ext cx="430800" cy="305100"/>
          </a:xfrm>
          <a:prstGeom prst="straightConnector1">
            <a:avLst/>
          </a:prstGeom>
          <a:noFill/>
          <a:ln w="9525" cap="flat" cmpd="sng">
            <a:solidFill>
              <a:srgbClr val="5B9BD5"/>
            </a:solidFill>
            <a:prstDash val="solid"/>
            <a:miter/>
            <a:headEnd type="none" w="med" len="med"/>
            <a:tailEnd type="none" w="med" len="med"/>
          </a:ln>
        </p:spPr>
      </p:cxnSp>
      <p:cxnSp>
        <p:nvCxnSpPr>
          <p:cNvPr id="749" name="Shape 749"/>
          <p:cNvCxnSpPr>
            <a:stCxn id="743" idx="1"/>
          </p:cNvCxnSpPr>
          <p:nvPr/>
        </p:nvCxnSpPr>
        <p:spPr>
          <a:xfrm flipH="1">
            <a:off x="6899790" y="1885109"/>
            <a:ext cx="529800" cy="230400"/>
          </a:xfrm>
          <a:prstGeom prst="straightConnector1">
            <a:avLst/>
          </a:prstGeom>
          <a:noFill/>
          <a:ln w="9525" cap="flat" cmpd="sng">
            <a:solidFill>
              <a:srgbClr val="5B9BD5"/>
            </a:solidFill>
            <a:prstDash val="solid"/>
            <a:miter/>
            <a:headEnd type="none" w="med" len="med"/>
            <a:tailEnd type="none" w="med" len="med"/>
          </a:ln>
        </p:spPr>
      </p:cxnSp>
      <p:cxnSp>
        <p:nvCxnSpPr>
          <p:cNvPr id="750" name="Shape 750"/>
          <p:cNvCxnSpPr>
            <a:stCxn id="744" idx="1"/>
          </p:cNvCxnSpPr>
          <p:nvPr/>
        </p:nvCxnSpPr>
        <p:spPr>
          <a:xfrm flipH="1">
            <a:off x="6957000" y="2037390"/>
            <a:ext cx="586800" cy="174000"/>
          </a:xfrm>
          <a:prstGeom prst="straightConnector1">
            <a:avLst/>
          </a:prstGeom>
          <a:noFill/>
          <a:ln w="9525" cap="flat" cmpd="sng">
            <a:solidFill>
              <a:srgbClr val="5B9BD5"/>
            </a:solidFill>
            <a:prstDash val="solid"/>
            <a:miter/>
            <a:headEnd type="none" w="med" len="med"/>
            <a:tailEnd type="none" w="med" len="med"/>
          </a:ln>
        </p:spPr>
      </p:cxnSp>
      <p:cxnSp>
        <p:nvCxnSpPr>
          <p:cNvPr id="751" name="Shape 751"/>
          <p:cNvCxnSpPr>
            <a:stCxn id="745" idx="1"/>
          </p:cNvCxnSpPr>
          <p:nvPr/>
        </p:nvCxnSpPr>
        <p:spPr>
          <a:xfrm flipH="1">
            <a:off x="6928109" y="2190030"/>
            <a:ext cx="729900" cy="93600"/>
          </a:xfrm>
          <a:prstGeom prst="straightConnector1">
            <a:avLst/>
          </a:prstGeom>
          <a:noFill/>
          <a:ln w="9525" cap="flat" cmpd="sng">
            <a:solidFill>
              <a:srgbClr val="5B9BD5"/>
            </a:solidFill>
            <a:prstDash val="solid"/>
            <a:miter/>
            <a:headEnd type="none" w="med" len="med"/>
            <a:tailEnd type="none" w="med" len="med"/>
          </a:ln>
        </p:spPr>
      </p:cxnSp>
      <p:cxnSp>
        <p:nvCxnSpPr>
          <p:cNvPr id="752" name="Shape 752"/>
          <p:cNvCxnSpPr>
            <a:stCxn id="746" idx="1"/>
          </p:cNvCxnSpPr>
          <p:nvPr/>
        </p:nvCxnSpPr>
        <p:spPr>
          <a:xfrm flipH="1">
            <a:off x="6942390" y="2342309"/>
            <a:ext cx="830100" cy="21300"/>
          </a:xfrm>
          <a:prstGeom prst="straightConnector1">
            <a:avLst/>
          </a:prstGeom>
          <a:noFill/>
          <a:ln w="9525" cap="flat" cmpd="sng">
            <a:solidFill>
              <a:srgbClr val="5B9BD5"/>
            </a:solidFill>
            <a:prstDash val="solid"/>
            <a:miter/>
            <a:headEnd type="none" w="med" len="med"/>
            <a:tailEnd type="none" w="med" len="med"/>
          </a:ln>
        </p:spPr>
      </p:cxnSp>
      <p:pic>
        <p:nvPicPr>
          <p:cNvPr id="753" name="Shape 753"/>
          <p:cNvPicPr preferRelativeResize="0"/>
          <p:nvPr/>
        </p:nvPicPr>
        <p:blipFill rotWithShape="1">
          <a:blip r:embed="rId3">
            <a:alphaModFix/>
          </a:blip>
          <a:srcRect/>
          <a:stretch/>
        </p:blipFill>
        <p:spPr>
          <a:xfrm>
            <a:off x="6219179" y="1810080"/>
            <a:ext cx="851700" cy="759600"/>
          </a:xfrm>
          <a:prstGeom prst="rect">
            <a:avLst/>
          </a:prstGeom>
          <a:noFill/>
          <a:ln>
            <a:noFill/>
          </a:ln>
        </p:spPr>
      </p:pic>
      <p:sp>
        <p:nvSpPr>
          <p:cNvPr id="754" name="Shape 754"/>
          <p:cNvSpPr txBox="1"/>
          <p:nvPr/>
        </p:nvSpPr>
        <p:spPr>
          <a:xfrm>
            <a:off x="5494770" y="2739959"/>
            <a:ext cx="3339899" cy="307800"/>
          </a:xfrm>
          <a:prstGeom prst="rect">
            <a:avLst/>
          </a:prstGeom>
          <a:noFill/>
          <a:ln>
            <a:noFill/>
          </a:ln>
        </p:spPr>
        <p:txBody>
          <a:bodyPr lIns="68575" tIns="34275" rIns="68575" bIns="34275" anchor="t" anchorCtr="0">
            <a:noAutofit/>
          </a:bodyPr>
          <a:lstStyle/>
          <a:p>
            <a:pPr marL="0" marR="0" lvl="0" indent="0" algn="l" rtl="0">
              <a:lnSpc>
                <a:spcPct val="100000"/>
              </a:lnSpc>
              <a:spcBef>
                <a:spcPts val="0"/>
              </a:spcBef>
              <a:buSzPct val="25000"/>
              <a:buNone/>
            </a:pPr>
            <a:r>
              <a:rPr lang="en" sz="1100" b="0" i="0" u="none" strike="noStrike" cap="none">
                <a:solidFill>
                  <a:srgbClr val="000000"/>
                </a:solidFill>
                <a:latin typeface="Calibri"/>
                <a:ea typeface="Calibri"/>
                <a:cs typeface="Calibri"/>
                <a:sym typeface="Calibri"/>
              </a:rPr>
              <a:t>Platform: Android clients and Marti Server</a:t>
            </a:r>
          </a:p>
        </p:txBody>
      </p:sp>
      <p:pic>
        <p:nvPicPr>
          <p:cNvPr id="755" name="Shape 755"/>
          <p:cNvPicPr preferRelativeResize="0"/>
          <p:nvPr/>
        </p:nvPicPr>
        <p:blipFill rotWithShape="1">
          <a:blip r:embed="rId3">
            <a:alphaModFix/>
          </a:blip>
          <a:srcRect/>
          <a:stretch/>
        </p:blipFill>
        <p:spPr>
          <a:xfrm>
            <a:off x="3684689" y="638639"/>
            <a:ext cx="851700" cy="759600"/>
          </a:xfrm>
          <a:prstGeom prst="rect">
            <a:avLst/>
          </a:prstGeom>
          <a:noFill/>
          <a:ln>
            <a:noFill/>
          </a:ln>
        </p:spPr>
      </p:pic>
      <p:sp>
        <p:nvSpPr>
          <p:cNvPr id="756" name="Shape 756"/>
          <p:cNvSpPr txBox="1"/>
          <p:nvPr/>
        </p:nvSpPr>
        <p:spPr>
          <a:xfrm>
            <a:off x="3286170" y="338400"/>
            <a:ext cx="1780800" cy="307800"/>
          </a:xfrm>
          <a:prstGeom prst="rect">
            <a:avLst/>
          </a:prstGeom>
          <a:noFill/>
          <a:ln>
            <a:noFill/>
          </a:ln>
        </p:spPr>
        <p:txBody>
          <a:bodyPr lIns="68575" tIns="34275" rIns="68575" bIns="34275" anchor="t" anchorCtr="0">
            <a:noAutofit/>
          </a:bodyPr>
          <a:lstStyle/>
          <a:p>
            <a:pPr marL="0" marR="0" lvl="0" indent="0" algn="l" rtl="0">
              <a:lnSpc>
                <a:spcPct val="100000"/>
              </a:lnSpc>
              <a:spcBef>
                <a:spcPts val="0"/>
              </a:spcBef>
              <a:buSzPct val="25000"/>
              <a:buNone/>
            </a:pPr>
            <a:r>
              <a:rPr lang="en" sz="1100" b="0" i="0" u="none" strike="noStrike" cap="none">
                <a:solidFill>
                  <a:srgbClr val="000000"/>
                </a:solidFill>
                <a:latin typeface="Calibri"/>
                <a:ea typeface="Calibri"/>
                <a:cs typeface="Calibri"/>
                <a:sym typeface="Calibri"/>
              </a:rPr>
              <a:t>Experiment Control Network</a:t>
            </a:r>
          </a:p>
        </p:txBody>
      </p:sp>
      <p:sp>
        <p:nvSpPr>
          <p:cNvPr id="757" name="Shape 757"/>
          <p:cNvSpPr/>
          <p:nvPr/>
        </p:nvSpPr>
        <p:spPr>
          <a:xfrm>
            <a:off x="1152900" y="3657600"/>
            <a:ext cx="6390900" cy="529800"/>
          </a:xfrm>
          <a:prstGeom prst="rect">
            <a:avLst/>
          </a:prstGeom>
          <a:solidFill>
            <a:srgbClr val="5B9BD5"/>
          </a:solidFill>
          <a:ln w="12600" cap="flat" cmpd="sng">
            <a:solidFill>
              <a:srgbClr val="41719C"/>
            </a:solidFill>
            <a:prstDash val="solid"/>
            <a:miter/>
            <a:headEnd type="none" w="med" len="med"/>
            <a:tailEnd type="none" w="med" len="med"/>
          </a:ln>
        </p:spPr>
        <p:txBody>
          <a:bodyPr lIns="68575" tIns="34275" rIns="68575" bIns="34275" anchor="ctr" anchorCtr="1">
            <a:noAutofit/>
          </a:bodyPr>
          <a:lstStyle/>
          <a:p>
            <a:pPr marL="0" marR="0" lvl="0" indent="0" algn="ctr" rtl="0">
              <a:lnSpc>
                <a:spcPct val="100000"/>
              </a:lnSpc>
              <a:spcBef>
                <a:spcPts val="0"/>
              </a:spcBef>
              <a:buSzPct val="25000"/>
              <a:buNone/>
            </a:pPr>
            <a:r>
              <a:rPr lang="en" sz="1400" b="0" i="0" u="none" strike="noStrike" cap="none">
                <a:solidFill>
                  <a:srgbClr val="FFFFFF"/>
                </a:solidFill>
                <a:latin typeface="Calibri"/>
                <a:ea typeface="Calibri"/>
                <a:cs typeface="Calibri"/>
                <a:sym typeface="Calibri"/>
              </a:rPr>
              <a:t>LL Interface </a:t>
            </a:r>
          </a:p>
        </p:txBody>
      </p:sp>
      <p:cxnSp>
        <p:nvCxnSpPr>
          <p:cNvPr id="758" name="Shape 758"/>
          <p:cNvCxnSpPr/>
          <p:nvPr/>
        </p:nvCxnSpPr>
        <p:spPr>
          <a:xfrm rot="10800000">
            <a:off x="6736679" y="3633180"/>
            <a:ext cx="9000" cy="1109100"/>
          </a:xfrm>
          <a:prstGeom prst="straightConnector1">
            <a:avLst/>
          </a:prstGeom>
          <a:noFill/>
          <a:ln w="9525" cap="flat" cmpd="sng">
            <a:solidFill>
              <a:srgbClr val="FF0000"/>
            </a:solidFill>
            <a:prstDash val="solid"/>
            <a:miter/>
            <a:headEnd type="none" w="med" len="med"/>
            <a:tailEnd type="triangle" w="lg" len="lg"/>
          </a:ln>
        </p:spPr>
      </p:cxnSp>
      <p:cxnSp>
        <p:nvCxnSpPr>
          <p:cNvPr id="759" name="Shape 759"/>
          <p:cNvCxnSpPr>
            <a:endCxn id="741" idx="2"/>
          </p:cNvCxnSpPr>
          <p:nvPr/>
        </p:nvCxnSpPr>
        <p:spPr>
          <a:xfrm rot="10800000">
            <a:off x="5597579" y="2636219"/>
            <a:ext cx="1149300" cy="1009500"/>
          </a:xfrm>
          <a:prstGeom prst="straightConnector1">
            <a:avLst/>
          </a:prstGeom>
          <a:noFill/>
          <a:ln w="9525" cap="flat" cmpd="sng">
            <a:solidFill>
              <a:srgbClr val="FF0000"/>
            </a:solidFill>
            <a:prstDash val="solid"/>
            <a:miter/>
            <a:headEnd type="none" w="med" len="med"/>
            <a:tailEnd type="triangle" w="lg" len="lg"/>
          </a:ln>
        </p:spPr>
      </p:cxnSp>
      <p:cxnSp>
        <p:nvCxnSpPr>
          <p:cNvPr id="760" name="Shape 760"/>
          <p:cNvCxnSpPr/>
          <p:nvPr/>
        </p:nvCxnSpPr>
        <p:spPr>
          <a:xfrm rot="10800000" flipH="1">
            <a:off x="6746759" y="2473980"/>
            <a:ext cx="300" cy="1172100"/>
          </a:xfrm>
          <a:prstGeom prst="straightConnector1">
            <a:avLst/>
          </a:prstGeom>
          <a:noFill/>
          <a:ln w="9525" cap="flat" cmpd="sng">
            <a:solidFill>
              <a:srgbClr val="FF0000"/>
            </a:solidFill>
            <a:prstDash val="solid"/>
            <a:miter/>
            <a:headEnd type="none" w="med" len="med"/>
            <a:tailEnd type="triangle" w="lg" len="lg"/>
          </a:ln>
        </p:spPr>
      </p:cxnSp>
      <p:cxnSp>
        <p:nvCxnSpPr>
          <p:cNvPr id="761" name="Shape 761"/>
          <p:cNvCxnSpPr/>
          <p:nvPr/>
        </p:nvCxnSpPr>
        <p:spPr>
          <a:xfrm rot="10800000" flipH="1">
            <a:off x="6746759" y="2461980"/>
            <a:ext cx="970200" cy="1184100"/>
          </a:xfrm>
          <a:prstGeom prst="straightConnector1">
            <a:avLst/>
          </a:prstGeom>
          <a:noFill/>
          <a:ln w="9525" cap="flat" cmpd="sng">
            <a:solidFill>
              <a:srgbClr val="FF0000"/>
            </a:solidFill>
            <a:prstDash val="solid"/>
            <a:miter/>
            <a:headEnd type="none" w="med" len="med"/>
            <a:tailEnd type="triangle" w="lg" len="lg"/>
          </a:ln>
        </p:spPr>
      </p:cxnSp>
      <p:cxnSp>
        <p:nvCxnSpPr>
          <p:cNvPr id="762" name="Shape 762"/>
          <p:cNvCxnSpPr/>
          <p:nvPr/>
        </p:nvCxnSpPr>
        <p:spPr>
          <a:xfrm rot="10800000">
            <a:off x="6900029" y="3619500"/>
            <a:ext cx="9000" cy="1109100"/>
          </a:xfrm>
          <a:prstGeom prst="straightConnector1">
            <a:avLst/>
          </a:prstGeom>
          <a:noFill/>
          <a:ln w="9525" cap="flat" cmpd="sng">
            <a:solidFill>
              <a:srgbClr val="00B050"/>
            </a:solidFill>
            <a:prstDash val="solid"/>
            <a:miter/>
            <a:headEnd type="triangle" w="lg" len="lg"/>
            <a:tailEnd type="none" w="med" len="med"/>
          </a:ln>
        </p:spPr>
      </p:cxnSp>
      <p:cxnSp>
        <p:nvCxnSpPr>
          <p:cNvPr id="763" name="Shape 763"/>
          <p:cNvCxnSpPr/>
          <p:nvPr/>
        </p:nvCxnSpPr>
        <p:spPr>
          <a:xfrm rot="10800000">
            <a:off x="5761109" y="2622600"/>
            <a:ext cx="1149000" cy="1009800"/>
          </a:xfrm>
          <a:prstGeom prst="straightConnector1">
            <a:avLst/>
          </a:prstGeom>
          <a:noFill/>
          <a:ln w="9525" cap="flat" cmpd="sng">
            <a:solidFill>
              <a:srgbClr val="00B050"/>
            </a:solidFill>
            <a:prstDash val="solid"/>
            <a:miter/>
            <a:headEnd type="triangle" w="lg" len="lg"/>
            <a:tailEnd type="none" w="med" len="med"/>
          </a:ln>
        </p:spPr>
      </p:cxnSp>
      <p:cxnSp>
        <p:nvCxnSpPr>
          <p:cNvPr id="764" name="Shape 764"/>
          <p:cNvCxnSpPr/>
          <p:nvPr/>
        </p:nvCxnSpPr>
        <p:spPr>
          <a:xfrm rot="10800000" flipH="1">
            <a:off x="6909840" y="2460300"/>
            <a:ext cx="300" cy="1172100"/>
          </a:xfrm>
          <a:prstGeom prst="straightConnector1">
            <a:avLst/>
          </a:prstGeom>
          <a:noFill/>
          <a:ln w="9525" cap="flat" cmpd="sng">
            <a:solidFill>
              <a:srgbClr val="00B050"/>
            </a:solidFill>
            <a:prstDash val="solid"/>
            <a:miter/>
            <a:headEnd type="triangle" w="lg" len="lg"/>
            <a:tailEnd type="none" w="med" len="med"/>
          </a:ln>
        </p:spPr>
      </p:cxnSp>
      <p:cxnSp>
        <p:nvCxnSpPr>
          <p:cNvPr id="765" name="Shape 765"/>
          <p:cNvCxnSpPr/>
          <p:nvPr/>
        </p:nvCxnSpPr>
        <p:spPr>
          <a:xfrm rot="10800000" flipH="1">
            <a:off x="6909840" y="2448300"/>
            <a:ext cx="970500" cy="1184100"/>
          </a:xfrm>
          <a:prstGeom prst="straightConnector1">
            <a:avLst/>
          </a:prstGeom>
          <a:noFill/>
          <a:ln w="9525" cap="flat" cmpd="sng">
            <a:solidFill>
              <a:srgbClr val="00B050"/>
            </a:solidFill>
            <a:prstDash val="solid"/>
            <a:miter/>
            <a:headEnd type="triangle" w="lg" len="lg"/>
            <a:tailEnd type="none" w="med" len="med"/>
          </a:ln>
        </p:spPr>
      </p:cxnSp>
      <p:sp>
        <p:nvSpPr>
          <p:cNvPr id="766" name="Shape 766"/>
          <p:cNvSpPr txBox="1"/>
          <p:nvPr/>
        </p:nvSpPr>
        <p:spPr>
          <a:xfrm>
            <a:off x="7250579" y="4280760"/>
            <a:ext cx="1780800" cy="1169700"/>
          </a:xfrm>
          <a:prstGeom prst="rect">
            <a:avLst/>
          </a:prstGeom>
          <a:noFill/>
          <a:ln>
            <a:noFill/>
          </a:ln>
        </p:spPr>
        <p:txBody>
          <a:bodyPr lIns="68575" tIns="34275" rIns="68575" bIns="34275" anchor="t" anchorCtr="0">
            <a:noAutofit/>
          </a:bodyPr>
          <a:lstStyle/>
          <a:p>
            <a:pPr marL="0" marR="0" lvl="0" indent="0" algn="l" rtl="0">
              <a:lnSpc>
                <a:spcPct val="100000"/>
              </a:lnSpc>
              <a:spcBef>
                <a:spcPts val="0"/>
              </a:spcBef>
              <a:buSzPct val="25000"/>
              <a:buNone/>
            </a:pPr>
            <a:r>
              <a:rPr lang="en" sz="1100" b="0" i="0" u="sng" strike="noStrike" cap="none">
                <a:solidFill>
                  <a:srgbClr val="000000"/>
                </a:solidFill>
                <a:latin typeface="Calibri"/>
                <a:ea typeface="Calibri"/>
                <a:cs typeface="Calibri"/>
                <a:sym typeface="Calibri"/>
              </a:rPr>
              <a:t>Green: Read effect</a:t>
            </a:r>
          </a:p>
          <a:p>
            <a:pPr marL="0" marR="0" lvl="0" indent="0" algn="l" rtl="0">
              <a:lnSpc>
                <a:spcPct val="100000"/>
              </a:lnSpc>
              <a:spcBef>
                <a:spcPts val="0"/>
              </a:spcBef>
              <a:buNone/>
            </a:pPr>
            <a:endParaRPr sz="1400" b="0" i="0" u="none" strike="noStrike" cap="none"/>
          </a:p>
          <a:p>
            <a:pPr marL="0" marR="0" lvl="0" indent="0" algn="l" rtl="0">
              <a:lnSpc>
                <a:spcPct val="100000"/>
              </a:lnSpc>
              <a:spcBef>
                <a:spcPts val="0"/>
              </a:spcBef>
              <a:buSzPct val="25000"/>
              <a:buNone/>
            </a:pPr>
            <a:r>
              <a:rPr lang="en" sz="1100" b="0" i="0" u="none" strike="noStrike" cap="none">
                <a:solidFill>
                  <a:srgbClr val="000000"/>
                </a:solidFill>
                <a:latin typeface="Calibri"/>
                <a:ea typeface="Calibri"/>
                <a:cs typeface="Calibri"/>
                <a:sym typeface="Calibri"/>
              </a:rPr>
              <a:t>Example:</a:t>
            </a:r>
          </a:p>
          <a:p>
            <a:pPr marL="0" marR="0" lvl="0" indent="0" algn="l" rtl="0">
              <a:lnSpc>
                <a:spcPct val="100000"/>
              </a:lnSpc>
              <a:spcBef>
                <a:spcPts val="0"/>
              </a:spcBef>
              <a:buSzPct val="25000"/>
              <a:buNone/>
            </a:pPr>
            <a:r>
              <a:rPr lang="en" sz="1100" b="0" i="0" u="none" strike="noStrike" cap="none">
                <a:solidFill>
                  <a:srgbClr val="000000"/>
                </a:solidFill>
                <a:latin typeface="Calibri"/>
                <a:ea typeface="Calibri"/>
                <a:cs typeface="Calibri"/>
                <a:sym typeface="Calibri"/>
              </a:rPr>
              <a:t>Clients failing to get update, or failing to publish updates</a:t>
            </a:r>
          </a:p>
        </p:txBody>
      </p:sp>
      <p:cxnSp>
        <p:nvCxnSpPr>
          <p:cNvPr id="767" name="Shape 767"/>
          <p:cNvCxnSpPr/>
          <p:nvPr/>
        </p:nvCxnSpPr>
        <p:spPr>
          <a:xfrm rot="10800000">
            <a:off x="1603110" y="3040200"/>
            <a:ext cx="352500" cy="592200"/>
          </a:xfrm>
          <a:prstGeom prst="straightConnector1">
            <a:avLst/>
          </a:prstGeom>
          <a:noFill/>
          <a:ln w="9525" cap="flat" cmpd="sng">
            <a:solidFill>
              <a:srgbClr val="FF0000"/>
            </a:solidFill>
            <a:prstDash val="solid"/>
            <a:miter/>
            <a:headEnd type="none" w="med" len="med"/>
            <a:tailEnd type="triangle" w="lg" len="lg"/>
          </a:ln>
        </p:spPr>
      </p:cxnSp>
      <p:cxnSp>
        <p:nvCxnSpPr>
          <p:cNvPr id="768" name="Shape 768"/>
          <p:cNvCxnSpPr/>
          <p:nvPr/>
        </p:nvCxnSpPr>
        <p:spPr>
          <a:xfrm rot="10800000">
            <a:off x="1856100" y="3034080"/>
            <a:ext cx="352500" cy="592200"/>
          </a:xfrm>
          <a:prstGeom prst="straightConnector1">
            <a:avLst/>
          </a:prstGeom>
          <a:noFill/>
          <a:ln w="9525" cap="flat" cmpd="sng">
            <a:solidFill>
              <a:srgbClr val="00B050"/>
            </a:solidFill>
            <a:prstDash val="solid"/>
            <a:miter/>
            <a:headEnd type="triangle" w="lg" len="lg"/>
            <a:tailEnd type="none" w="med" len="med"/>
          </a:ln>
        </p:spPr>
      </p:cxnSp>
      <p:cxnSp>
        <p:nvCxnSpPr>
          <p:cNvPr id="769" name="Shape 769"/>
          <p:cNvCxnSpPr/>
          <p:nvPr/>
        </p:nvCxnSpPr>
        <p:spPr>
          <a:xfrm rot="10800000">
            <a:off x="1955250" y="3631980"/>
            <a:ext cx="9000" cy="1664700"/>
          </a:xfrm>
          <a:prstGeom prst="straightConnector1">
            <a:avLst/>
          </a:prstGeom>
          <a:noFill/>
          <a:ln w="9525" cap="flat" cmpd="sng">
            <a:solidFill>
              <a:srgbClr val="FF0000"/>
            </a:solidFill>
            <a:prstDash val="solid"/>
            <a:miter/>
            <a:headEnd type="none" w="med" len="med"/>
            <a:tailEnd type="triangle" w="lg" len="lg"/>
          </a:ln>
        </p:spPr>
      </p:cxnSp>
      <p:cxnSp>
        <p:nvCxnSpPr>
          <p:cNvPr id="770" name="Shape 770"/>
          <p:cNvCxnSpPr/>
          <p:nvPr/>
        </p:nvCxnSpPr>
        <p:spPr>
          <a:xfrm>
            <a:off x="2218050" y="3657600"/>
            <a:ext cx="300" cy="1650000"/>
          </a:xfrm>
          <a:prstGeom prst="straightConnector1">
            <a:avLst/>
          </a:prstGeom>
          <a:noFill/>
          <a:ln w="9525" cap="flat" cmpd="sng">
            <a:solidFill>
              <a:srgbClr val="00B050"/>
            </a:solidFill>
            <a:prstDash val="solid"/>
            <a:miter/>
            <a:headEnd type="none" w="med" len="med"/>
            <a:tailEnd type="triangle" w="lg" len="lg"/>
          </a:ln>
        </p:spPr>
      </p:cxnSp>
      <p:sp>
        <p:nvSpPr>
          <p:cNvPr id="771" name="Shape 771"/>
          <p:cNvSpPr txBox="1"/>
          <p:nvPr/>
        </p:nvSpPr>
        <p:spPr>
          <a:xfrm>
            <a:off x="2261519" y="4267800"/>
            <a:ext cx="1780799" cy="1169700"/>
          </a:xfrm>
          <a:prstGeom prst="rect">
            <a:avLst/>
          </a:prstGeom>
          <a:noFill/>
          <a:ln>
            <a:noFill/>
          </a:ln>
        </p:spPr>
        <p:txBody>
          <a:bodyPr lIns="68575" tIns="34275" rIns="68575" bIns="34275" anchor="t" anchorCtr="0">
            <a:noAutofit/>
          </a:bodyPr>
          <a:lstStyle/>
          <a:p>
            <a:pPr marL="0" marR="0" lvl="0" indent="0" algn="l" rtl="0">
              <a:lnSpc>
                <a:spcPct val="100000"/>
              </a:lnSpc>
              <a:spcBef>
                <a:spcPts val="0"/>
              </a:spcBef>
              <a:buSzPct val="25000"/>
              <a:buNone/>
            </a:pPr>
            <a:r>
              <a:rPr lang="en" sz="1100" b="0" i="0" u="sng" strike="noStrike" cap="none">
                <a:solidFill>
                  <a:srgbClr val="000000"/>
                </a:solidFill>
                <a:latin typeface="Calibri"/>
                <a:ea typeface="Calibri"/>
                <a:cs typeface="Calibri"/>
                <a:sym typeface="Calibri"/>
              </a:rPr>
              <a:t>Green: Read effect</a:t>
            </a:r>
          </a:p>
          <a:p>
            <a:pPr marL="0" marR="0" lvl="0" indent="0" algn="l" rtl="0">
              <a:lnSpc>
                <a:spcPct val="100000"/>
              </a:lnSpc>
              <a:spcBef>
                <a:spcPts val="0"/>
              </a:spcBef>
              <a:buNone/>
            </a:pPr>
            <a:endParaRPr sz="1400" b="0" i="0" u="none" strike="noStrike" cap="none"/>
          </a:p>
          <a:p>
            <a:pPr marL="0" marR="0" lvl="0" indent="0" algn="l" rtl="0">
              <a:lnSpc>
                <a:spcPct val="100000"/>
              </a:lnSpc>
              <a:spcBef>
                <a:spcPts val="0"/>
              </a:spcBef>
              <a:buSzPct val="25000"/>
              <a:buNone/>
            </a:pPr>
            <a:r>
              <a:rPr lang="en" sz="1100" b="0" i="0" u="none" strike="noStrike" cap="none">
                <a:solidFill>
                  <a:srgbClr val="000000"/>
                </a:solidFill>
                <a:latin typeface="Calibri"/>
                <a:ea typeface="Calibri"/>
                <a:cs typeface="Calibri"/>
                <a:sym typeface="Calibri"/>
              </a:rPr>
              <a:t>Example: </a:t>
            </a:r>
          </a:p>
          <a:p>
            <a:pPr marL="0" marR="0" lvl="0" indent="0" algn="l" rtl="0">
              <a:lnSpc>
                <a:spcPct val="100000"/>
              </a:lnSpc>
              <a:spcBef>
                <a:spcPts val="0"/>
              </a:spcBef>
              <a:buSzPct val="25000"/>
              <a:buNone/>
            </a:pPr>
            <a:r>
              <a:rPr lang="en" sz="1100" b="0" i="0" u="none" strike="noStrike" cap="none">
                <a:solidFill>
                  <a:srgbClr val="000000"/>
                </a:solidFill>
                <a:latin typeface="Calibri"/>
                <a:ea typeface="Calibri"/>
                <a:cs typeface="Calibri"/>
                <a:sym typeface="Calibri"/>
              </a:rPr>
              <a:t>Whether a new variant was produced or not</a:t>
            </a:r>
          </a:p>
        </p:txBody>
      </p:sp>
      <p:sp>
        <p:nvSpPr>
          <p:cNvPr id="772" name="Shape 772"/>
          <p:cNvSpPr txBox="1"/>
          <p:nvPr/>
        </p:nvSpPr>
        <p:spPr>
          <a:xfrm>
            <a:off x="438479" y="4236119"/>
            <a:ext cx="1593600" cy="2462099"/>
          </a:xfrm>
          <a:prstGeom prst="rect">
            <a:avLst/>
          </a:prstGeom>
          <a:noFill/>
          <a:ln>
            <a:noFill/>
          </a:ln>
        </p:spPr>
        <p:txBody>
          <a:bodyPr lIns="68575" tIns="34275" rIns="68575" bIns="34275" anchor="t" anchorCtr="0">
            <a:noAutofit/>
          </a:bodyPr>
          <a:lstStyle/>
          <a:p>
            <a:pPr marL="0" marR="0" lvl="0" indent="0" algn="l" rtl="0">
              <a:lnSpc>
                <a:spcPct val="100000"/>
              </a:lnSpc>
              <a:spcBef>
                <a:spcPts val="0"/>
              </a:spcBef>
              <a:buSzPct val="25000"/>
              <a:buNone/>
            </a:pPr>
            <a:r>
              <a:rPr lang="en" sz="1100" b="0" i="0" u="sng" strike="noStrike" cap="none">
                <a:solidFill>
                  <a:srgbClr val="000000"/>
                </a:solidFill>
                <a:latin typeface="Calibri"/>
                <a:ea typeface="Calibri"/>
                <a:cs typeface="Calibri"/>
                <a:sym typeface="Calibri"/>
              </a:rPr>
              <a:t>Red: affect change</a:t>
            </a:r>
          </a:p>
          <a:p>
            <a:pPr marL="0" marR="0" lvl="0" indent="0" algn="l" rtl="0">
              <a:lnSpc>
                <a:spcPct val="100000"/>
              </a:lnSpc>
              <a:spcBef>
                <a:spcPts val="0"/>
              </a:spcBef>
              <a:buSzPct val="25000"/>
              <a:buNone/>
            </a:pPr>
            <a:r>
              <a:rPr lang="en" sz="1100" b="0" i="0" u="none" strike="noStrike" cap="none">
                <a:solidFill>
                  <a:srgbClr val="000000"/>
                </a:solidFill>
                <a:latin typeface="Calibri"/>
                <a:ea typeface="Calibri"/>
                <a:cs typeface="Calibri"/>
                <a:sym typeface="Calibri"/>
              </a:rPr>
              <a:t>Furnish new deployment environment description and mission requirement</a:t>
            </a:r>
          </a:p>
          <a:p>
            <a:pPr marL="0" marR="0" lvl="0" indent="0" algn="l" rtl="0">
              <a:lnSpc>
                <a:spcPct val="100000"/>
              </a:lnSpc>
              <a:spcBef>
                <a:spcPts val="0"/>
              </a:spcBef>
              <a:buNone/>
            </a:pPr>
            <a:endParaRPr sz="1400" b="0" i="0" u="none" strike="noStrike" cap="none"/>
          </a:p>
          <a:p>
            <a:pPr marL="0" marR="0" lvl="0" indent="0" algn="l" rtl="0">
              <a:lnSpc>
                <a:spcPct val="100000"/>
              </a:lnSpc>
              <a:spcBef>
                <a:spcPts val="0"/>
              </a:spcBef>
              <a:buSzPct val="25000"/>
              <a:buNone/>
            </a:pPr>
            <a:r>
              <a:rPr lang="en" sz="1100" b="0" i="0" u="none" strike="noStrike" cap="none">
                <a:solidFill>
                  <a:srgbClr val="000000"/>
                </a:solidFill>
                <a:latin typeface="Calibri"/>
                <a:ea typeface="Calibri"/>
                <a:cs typeface="Calibri"/>
                <a:sym typeface="Calibri"/>
              </a:rPr>
              <a:t>Example:</a:t>
            </a:r>
          </a:p>
          <a:p>
            <a:pPr marL="0" marR="0" lvl="0" indent="0" algn="l" rtl="0">
              <a:lnSpc>
                <a:spcPct val="100000"/>
              </a:lnSpc>
              <a:spcBef>
                <a:spcPts val="0"/>
              </a:spcBef>
              <a:buSzPct val="25000"/>
              <a:buNone/>
            </a:pPr>
            <a:r>
              <a:rPr lang="en" sz="1100" b="0" i="0" u="none" strike="noStrike" cap="none">
                <a:solidFill>
                  <a:srgbClr val="000000"/>
                </a:solidFill>
                <a:latin typeface="Calibri"/>
                <a:ea typeface="Calibri"/>
                <a:cs typeface="Calibri"/>
                <a:sym typeface="Calibri"/>
              </a:rPr>
              <a:t>Target environment does not have GPS satellite signal, there will be 10 clients each sending 1 KB update every minute</a:t>
            </a:r>
          </a:p>
        </p:txBody>
      </p:sp>
      <p:sp>
        <p:nvSpPr>
          <p:cNvPr id="773" name="Shape 773"/>
          <p:cNvSpPr txBox="1"/>
          <p:nvPr/>
        </p:nvSpPr>
        <p:spPr>
          <a:xfrm>
            <a:off x="5334929" y="4196519"/>
            <a:ext cx="1390200" cy="2031600"/>
          </a:xfrm>
          <a:prstGeom prst="rect">
            <a:avLst/>
          </a:prstGeom>
          <a:noFill/>
          <a:ln>
            <a:noFill/>
          </a:ln>
        </p:spPr>
        <p:txBody>
          <a:bodyPr lIns="68575" tIns="34275" rIns="68575" bIns="34275" anchor="t" anchorCtr="0">
            <a:noAutofit/>
          </a:bodyPr>
          <a:lstStyle/>
          <a:p>
            <a:pPr marL="0" marR="0" lvl="0" indent="0" algn="l" rtl="0">
              <a:lnSpc>
                <a:spcPct val="100000"/>
              </a:lnSpc>
              <a:spcBef>
                <a:spcPts val="0"/>
              </a:spcBef>
              <a:buSzPct val="25000"/>
              <a:buNone/>
            </a:pPr>
            <a:r>
              <a:rPr lang="en" sz="1100" b="0" i="0" u="sng" strike="noStrike" cap="none">
                <a:solidFill>
                  <a:srgbClr val="000000"/>
                </a:solidFill>
                <a:latin typeface="Calibri"/>
                <a:ea typeface="Calibri"/>
                <a:cs typeface="Calibri"/>
                <a:sym typeface="Calibri"/>
              </a:rPr>
              <a:t>Red: affect change</a:t>
            </a:r>
          </a:p>
          <a:p>
            <a:pPr marL="0" marR="0" lvl="0" indent="0" algn="l" rtl="0">
              <a:lnSpc>
                <a:spcPct val="100000"/>
              </a:lnSpc>
              <a:spcBef>
                <a:spcPts val="0"/>
              </a:spcBef>
              <a:buSzPct val="25000"/>
              <a:buNone/>
            </a:pPr>
            <a:r>
              <a:rPr lang="en" sz="1100" b="0" i="0" u="none" strike="noStrike" cap="none">
                <a:solidFill>
                  <a:srgbClr val="000000"/>
                </a:solidFill>
                <a:latin typeface="Calibri"/>
                <a:ea typeface="Calibri"/>
                <a:cs typeface="Calibri"/>
                <a:sym typeface="Calibri"/>
              </a:rPr>
              <a:t>Manipulate resource state at runtime</a:t>
            </a:r>
          </a:p>
          <a:p>
            <a:pPr marL="0" marR="0" lvl="0" indent="0" algn="l" rtl="0">
              <a:lnSpc>
                <a:spcPct val="100000"/>
              </a:lnSpc>
              <a:spcBef>
                <a:spcPts val="0"/>
              </a:spcBef>
              <a:buNone/>
            </a:pPr>
            <a:endParaRPr sz="1400" b="0" i="0" u="none" strike="noStrike" cap="none"/>
          </a:p>
          <a:p>
            <a:pPr marL="0" marR="0" lvl="0" indent="0" algn="l" rtl="0">
              <a:lnSpc>
                <a:spcPct val="100000"/>
              </a:lnSpc>
              <a:spcBef>
                <a:spcPts val="0"/>
              </a:spcBef>
              <a:buSzPct val="25000"/>
              <a:buNone/>
            </a:pPr>
            <a:r>
              <a:rPr lang="en" sz="1100" b="0" i="0" u="none" strike="noStrike" cap="none">
                <a:solidFill>
                  <a:srgbClr val="000000"/>
                </a:solidFill>
                <a:latin typeface="Calibri"/>
                <a:ea typeface="Calibri"/>
                <a:cs typeface="Calibri"/>
                <a:sym typeface="Calibri"/>
              </a:rPr>
              <a:t>Example:</a:t>
            </a:r>
          </a:p>
          <a:p>
            <a:pPr marL="0" marR="0" lvl="0" indent="0" algn="l" rtl="0">
              <a:lnSpc>
                <a:spcPct val="100000"/>
              </a:lnSpc>
              <a:spcBef>
                <a:spcPts val="0"/>
              </a:spcBef>
              <a:buSzPct val="25000"/>
              <a:buNone/>
            </a:pPr>
            <a:r>
              <a:rPr lang="en" sz="1100" b="0" i="0" u="none" strike="noStrike" cap="none">
                <a:solidFill>
                  <a:srgbClr val="000000"/>
                </a:solidFill>
                <a:latin typeface="Calibri"/>
                <a:ea typeface="Calibri"/>
                <a:cs typeface="Calibri"/>
                <a:sym typeface="Calibri"/>
              </a:rPr>
              <a:t>Network bandwidth went down, GPS signal lost, CPU load went high</a:t>
            </a:r>
          </a:p>
        </p:txBody>
      </p:sp>
      <p:cxnSp>
        <p:nvCxnSpPr>
          <p:cNvPr id="774" name="Shape 774"/>
          <p:cNvCxnSpPr>
            <a:stCxn id="741" idx="0"/>
            <a:endCxn id="755" idx="3"/>
          </p:cNvCxnSpPr>
          <p:nvPr/>
        </p:nvCxnSpPr>
        <p:spPr>
          <a:xfrm rot="5400000" flipH="1">
            <a:off x="4587629" y="967169"/>
            <a:ext cx="958800" cy="1061100"/>
          </a:xfrm>
          <a:prstGeom prst="bentConnector3">
            <a:avLst>
              <a:gd name="adj1" fmla="val 50000"/>
            </a:avLst>
          </a:prstGeom>
          <a:noFill/>
          <a:ln w="19075" cap="flat" cmpd="sng">
            <a:solidFill>
              <a:srgbClr val="7030A0"/>
            </a:solidFill>
            <a:prstDash val="dashDot"/>
            <a:miter/>
            <a:headEnd type="none" w="med" len="med"/>
            <a:tailEnd type="none" w="med" len="med"/>
          </a:ln>
        </p:spPr>
      </p:cxnSp>
      <p:cxnSp>
        <p:nvCxnSpPr>
          <p:cNvPr id="775" name="Shape 775"/>
          <p:cNvCxnSpPr>
            <a:stCxn id="742" idx="0"/>
          </p:cNvCxnSpPr>
          <p:nvPr/>
        </p:nvCxnSpPr>
        <p:spPr>
          <a:xfrm rot="5400000" flipH="1">
            <a:off x="5713859" y="-401520"/>
            <a:ext cx="728700" cy="3276900"/>
          </a:xfrm>
          <a:prstGeom prst="bentConnector3">
            <a:avLst>
              <a:gd name="adj1" fmla="val 50000"/>
            </a:avLst>
          </a:prstGeom>
          <a:noFill/>
          <a:ln w="19075" cap="flat" cmpd="sng">
            <a:solidFill>
              <a:srgbClr val="7030A0"/>
            </a:solidFill>
            <a:prstDash val="dashDot"/>
            <a:miter/>
            <a:headEnd type="none" w="med" len="med"/>
            <a:tailEnd type="none" w="med" len="med"/>
          </a:ln>
        </p:spPr>
      </p:cxnSp>
      <p:cxnSp>
        <p:nvCxnSpPr>
          <p:cNvPr id="776" name="Shape 776"/>
          <p:cNvCxnSpPr>
            <a:stCxn id="755" idx="1"/>
            <a:endCxn id="740" idx="0"/>
          </p:cNvCxnSpPr>
          <p:nvPr/>
        </p:nvCxnSpPr>
        <p:spPr>
          <a:xfrm flipH="1">
            <a:off x="1955489" y="1018439"/>
            <a:ext cx="1729200" cy="240600"/>
          </a:xfrm>
          <a:prstGeom prst="bentConnector3">
            <a:avLst>
              <a:gd name="adj1" fmla="val 50000"/>
            </a:avLst>
          </a:prstGeom>
          <a:noFill/>
          <a:ln w="19075" cap="flat" cmpd="sng">
            <a:solidFill>
              <a:srgbClr val="7030A0"/>
            </a:solidFill>
            <a:prstDash val="dashDot"/>
            <a:miter/>
            <a:headEnd type="none" w="med" len="med"/>
            <a:tailEnd type="none" w="med" len="med"/>
          </a:ln>
        </p:spPr>
      </p:cxnSp>
      <p:sp>
        <p:nvSpPr>
          <p:cNvPr id="777" name="Shape 777"/>
          <p:cNvSpPr txBox="1"/>
          <p:nvPr/>
        </p:nvSpPr>
        <p:spPr>
          <a:xfrm>
            <a:off x="5916509" y="140759"/>
            <a:ext cx="2658900" cy="738600"/>
          </a:xfrm>
          <a:prstGeom prst="rect">
            <a:avLst/>
          </a:prstGeom>
          <a:noFill/>
          <a:ln>
            <a:noFill/>
          </a:ln>
        </p:spPr>
        <p:txBody>
          <a:bodyPr lIns="68575" tIns="34275" rIns="68575" bIns="34275" anchor="t" anchorCtr="0">
            <a:noAutofit/>
          </a:bodyPr>
          <a:lstStyle/>
          <a:p>
            <a:pPr marL="0" marR="0" lvl="0" indent="0" algn="l" rtl="0">
              <a:lnSpc>
                <a:spcPct val="100000"/>
              </a:lnSpc>
              <a:spcBef>
                <a:spcPts val="0"/>
              </a:spcBef>
              <a:buSzPct val="25000"/>
              <a:buNone/>
            </a:pPr>
            <a:r>
              <a:rPr lang="en" sz="1100" b="0" i="0" u="none" strike="noStrike" cap="none">
                <a:solidFill>
                  <a:srgbClr val="000000"/>
                </a:solidFill>
                <a:latin typeface="Calibri"/>
                <a:ea typeface="Calibri"/>
                <a:cs typeface="Calibri"/>
                <a:sym typeface="Calibri"/>
              </a:rPr>
              <a:t>Purple dotted: observations sent back from platform to DAS BE (at runtime) and updates sent back to platform from the DAS BE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82"/>
        <p:cNvGrpSpPr/>
        <p:nvPr/>
      </p:nvGrpSpPr>
      <p:grpSpPr>
        <a:xfrm>
          <a:off x="0" y="0"/>
          <a:ext cx="0" cy="0"/>
          <a:chOff x="0" y="0"/>
          <a:chExt cx="0" cy="0"/>
        </a:xfrm>
      </p:grpSpPr>
      <p:sp>
        <p:nvSpPr>
          <p:cNvPr id="783" name="Shape 783"/>
          <p:cNvSpPr txBox="1"/>
          <p:nvPr/>
        </p:nvSpPr>
        <p:spPr>
          <a:xfrm>
            <a:off x="485459" y="356400"/>
            <a:ext cx="8031300" cy="6419100"/>
          </a:xfrm>
          <a:prstGeom prst="rect">
            <a:avLst/>
          </a:prstGeom>
          <a:noFill/>
          <a:ln>
            <a:noFill/>
          </a:ln>
        </p:spPr>
        <p:txBody>
          <a:bodyPr lIns="68575" tIns="34275" rIns="68575" bIns="34275" anchor="t" anchorCtr="0">
            <a:noAutofit/>
          </a:bodyPr>
          <a:lstStyle/>
          <a:p>
            <a:pPr marL="0" marR="0" lvl="0" indent="0" algn="l" rtl="0">
              <a:lnSpc>
                <a:spcPct val="100000"/>
              </a:lnSpc>
              <a:spcBef>
                <a:spcPts val="0"/>
              </a:spcBef>
              <a:buSzPct val="25000"/>
              <a:buNone/>
            </a:pPr>
            <a:r>
              <a:rPr lang="en" sz="1200" b="0" i="0" u="none" strike="noStrike" cap="none">
                <a:solidFill>
                  <a:srgbClr val="000000"/>
                </a:solidFill>
                <a:latin typeface="Calibri"/>
                <a:ea typeface="Calibri"/>
                <a:cs typeface="Calibri"/>
                <a:sym typeface="Calibri"/>
              </a:rPr>
              <a:t>Understanding Intent:</a:t>
            </a:r>
          </a:p>
          <a:p>
            <a:pPr marL="0" marR="0" lvl="0" indent="0" algn="l" rtl="0">
              <a:lnSpc>
                <a:spcPct val="100000"/>
              </a:lnSpc>
              <a:spcBef>
                <a:spcPts val="0"/>
              </a:spcBef>
              <a:buNone/>
            </a:pPr>
            <a:endParaRPr sz="1400" b="0" i="0" u="none" strike="noStrike" cap="none"/>
          </a:p>
          <a:p>
            <a:pPr marL="0" marR="0" lvl="0" indent="0" algn="l" rtl="0">
              <a:lnSpc>
                <a:spcPct val="100000"/>
              </a:lnSpc>
              <a:spcBef>
                <a:spcPts val="0"/>
              </a:spcBef>
              <a:buSzPct val="25000"/>
              <a:buNone/>
            </a:pPr>
            <a:r>
              <a:rPr lang="en" sz="1200" b="0" i="0" u="sng" strike="noStrike" cap="none">
                <a:solidFill>
                  <a:srgbClr val="000000"/>
                </a:solidFill>
                <a:latin typeface="Calibri"/>
                <a:ea typeface="Calibri"/>
                <a:cs typeface="Calibri"/>
                <a:sym typeface="Calibri"/>
              </a:rPr>
              <a:t>Functional Intent</a:t>
            </a:r>
            <a:r>
              <a:rPr lang="en" sz="1200" b="0" i="0" u="none" strike="noStrike" cap="none">
                <a:solidFill>
                  <a:srgbClr val="000000"/>
                </a:solidFill>
                <a:latin typeface="Calibri"/>
                <a:ea typeface="Calibri"/>
                <a:cs typeface="Calibri"/>
                <a:sym typeface="Calibri"/>
              </a:rPr>
              <a:t>: The ATAKLite client and Marti server have their own functional intent:</a:t>
            </a:r>
          </a:p>
          <a:p>
            <a:pPr marL="0" marR="0" lvl="0" indent="0" algn="l" rtl="0">
              <a:lnSpc>
                <a:spcPct val="100000"/>
              </a:lnSpc>
              <a:spcBef>
                <a:spcPts val="0"/>
              </a:spcBef>
              <a:buSzPct val="25000"/>
              <a:buNone/>
            </a:pPr>
            <a:r>
              <a:rPr lang="en" sz="1200" b="0" i="0" u="none" strike="noStrike" cap="none">
                <a:solidFill>
                  <a:srgbClr val="000000"/>
                </a:solidFill>
                <a:latin typeface="Calibri"/>
                <a:ea typeface="Calibri"/>
                <a:cs typeface="Calibri"/>
                <a:sym typeface="Calibri"/>
              </a:rPr>
              <a:t>	ATAKLite: publish and consume SA data</a:t>
            </a:r>
          </a:p>
          <a:p>
            <a:pPr marL="0" marR="0" lvl="0" indent="0" algn="l" rtl="0">
              <a:lnSpc>
                <a:spcPct val="100000"/>
              </a:lnSpc>
              <a:spcBef>
                <a:spcPts val="0"/>
              </a:spcBef>
              <a:buSzPct val="25000"/>
              <a:buNone/>
            </a:pPr>
            <a:r>
              <a:rPr lang="en" sz="1200" b="0" i="0" u="none" strike="noStrike" cap="none">
                <a:solidFill>
                  <a:srgbClr val="000000"/>
                </a:solidFill>
                <a:latin typeface="Calibri"/>
                <a:ea typeface="Calibri"/>
                <a:cs typeface="Calibri"/>
                <a:sym typeface="Calibri"/>
              </a:rPr>
              <a:t>	Marti: serve published SA data to subscribed clients</a:t>
            </a:r>
          </a:p>
          <a:p>
            <a:pPr marL="0" marR="0" lvl="0" indent="0" algn="l" rtl="0">
              <a:lnSpc>
                <a:spcPct val="100000"/>
              </a:lnSpc>
              <a:spcBef>
                <a:spcPts val="0"/>
              </a:spcBef>
              <a:buSzPct val="25000"/>
              <a:buNone/>
            </a:pPr>
            <a:r>
              <a:rPr lang="en" sz="1200" b="0" i="0" u="none" strike="noStrike" cap="none">
                <a:solidFill>
                  <a:srgbClr val="000000"/>
                </a:solidFill>
                <a:latin typeface="Calibri"/>
                <a:ea typeface="Calibri"/>
                <a:cs typeface="Calibri"/>
                <a:sym typeface="Calibri"/>
              </a:rPr>
              <a:t>                  </a:t>
            </a:r>
            <a:r>
              <a:rPr lang="en" sz="1200" b="0" i="0" u="sng" strike="noStrike" cap="none">
                <a:solidFill>
                  <a:srgbClr val="000000"/>
                </a:solidFill>
                <a:latin typeface="Calibri"/>
                <a:ea typeface="Calibri"/>
                <a:cs typeface="Calibri"/>
                <a:sym typeface="Calibri"/>
              </a:rPr>
              <a:t>How can LL check Functional Intent</a:t>
            </a:r>
            <a:r>
              <a:rPr lang="en" sz="1200" b="0" i="0" u="none" strike="noStrike" cap="none">
                <a:solidFill>
                  <a:srgbClr val="000000"/>
                </a:solidFill>
                <a:latin typeface="Calibri"/>
                <a:ea typeface="Calibri"/>
                <a:cs typeface="Calibri"/>
                <a:sym typeface="Calibri"/>
              </a:rPr>
              <a:t>: </a:t>
            </a:r>
          </a:p>
          <a:p>
            <a:pPr marL="1028700" marR="0" lvl="3" indent="0" algn="l" rtl="0">
              <a:lnSpc>
                <a:spcPct val="100000"/>
              </a:lnSpc>
              <a:spcBef>
                <a:spcPts val="0"/>
              </a:spcBef>
              <a:buClr>
                <a:srgbClr val="000000"/>
              </a:buClr>
              <a:buSzPct val="100000"/>
              <a:buFont typeface="Arial"/>
              <a:buChar char="•"/>
            </a:pPr>
            <a:r>
              <a:rPr lang="en" sz="1200" b="0" i="0" u="none" strike="noStrike" cap="none">
                <a:solidFill>
                  <a:srgbClr val="000000"/>
                </a:solidFill>
                <a:latin typeface="Calibri"/>
                <a:ea typeface="Calibri"/>
                <a:cs typeface="Calibri"/>
                <a:sym typeface="Calibri"/>
              </a:rPr>
              <a:t>Run platform applications, have clients publish SA data and see if subscribed clients get them</a:t>
            </a:r>
          </a:p>
          <a:p>
            <a:pPr marL="0" marR="0" lvl="0" indent="0" algn="l" rtl="0">
              <a:lnSpc>
                <a:spcPct val="100000"/>
              </a:lnSpc>
              <a:spcBef>
                <a:spcPts val="0"/>
              </a:spcBef>
              <a:buSzPct val="25000"/>
              <a:buNone/>
            </a:pPr>
            <a:r>
              <a:rPr lang="en" sz="1200" b="0" i="0" u="sng" strike="noStrike" cap="none">
                <a:solidFill>
                  <a:srgbClr val="000000"/>
                </a:solidFill>
                <a:latin typeface="Calibri"/>
                <a:ea typeface="Calibri"/>
                <a:cs typeface="Calibri"/>
                <a:sym typeface="Calibri"/>
              </a:rPr>
              <a:t>Resource Intent</a:t>
            </a:r>
            <a:r>
              <a:rPr lang="en" sz="1200" b="0" i="0" u="none" strike="noStrike" cap="none">
                <a:solidFill>
                  <a:srgbClr val="000000"/>
                </a:solidFill>
                <a:latin typeface="Calibri"/>
                <a:ea typeface="Calibri"/>
                <a:cs typeface="Calibri"/>
                <a:sym typeface="Calibri"/>
              </a:rPr>
              <a:t>:</a:t>
            </a:r>
          </a:p>
          <a:p>
            <a:pPr marL="0" marR="0" lvl="0" indent="0" algn="l" rtl="0">
              <a:lnSpc>
                <a:spcPct val="100000"/>
              </a:lnSpc>
              <a:spcBef>
                <a:spcPts val="0"/>
              </a:spcBef>
              <a:buSzPct val="25000"/>
              <a:buNone/>
            </a:pPr>
            <a:r>
              <a:rPr lang="en" sz="1200" b="0" i="0" u="none" strike="noStrike" cap="none">
                <a:solidFill>
                  <a:srgbClr val="000000"/>
                </a:solidFill>
                <a:latin typeface="Calibri"/>
                <a:ea typeface="Calibri"/>
                <a:cs typeface="Calibri"/>
                <a:sym typeface="Calibri"/>
              </a:rPr>
              <a:t>                 The applications have an expectation of resources that they need, and the target deployment </a:t>
            </a:r>
          </a:p>
          <a:p>
            <a:pPr marL="0" marR="0" lvl="0" indent="0" algn="l" rtl="0">
              <a:lnSpc>
                <a:spcPct val="100000"/>
              </a:lnSpc>
              <a:spcBef>
                <a:spcPts val="0"/>
              </a:spcBef>
              <a:buSzPct val="25000"/>
              <a:buNone/>
            </a:pPr>
            <a:r>
              <a:rPr lang="en" sz="1200" b="0" i="0" u="none" strike="noStrike" cap="none">
                <a:solidFill>
                  <a:srgbClr val="000000"/>
                </a:solidFill>
                <a:latin typeface="Calibri"/>
                <a:ea typeface="Calibri"/>
                <a:cs typeface="Calibri"/>
                <a:sym typeface="Calibri"/>
              </a:rPr>
              <a:t>	environment provides a set of resources</a:t>
            </a:r>
          </a:p>
          <a:p>
            <a:pPr marL="0" marR="0" lvl="0" indent="0" algn="l" rtl="0">
              <a:lnSpc>
                <a:spcPct val="100000"/>
              </a:lnSpc>
              <a:spcBef>
                <a:spcPts val="0"/>
              </a:spcBef>
              <a:buSzPct val="25000"/>
              <a:buNone/>
            </a:pPr>
            <a:r>
              <a:rPr lang="en" sz="1200" b="0" i="0" u="none" strike="noStrike" cap="none">
                <a:solidFill>
                  <a:srgbClr val="000000"/>
                </a:solidFill>
                <a:latin typeface="Calibri"/>
                <a:ea typeface="Calibri"/>
                <a:cs typeface="Calibri"/>
                <a:sym typeface="Calibri"/>
              </a:rPr>
              <a:t>	</a:t>
            </a:r>
            <a:r>
              <a:rPr lang="en" sz="1200" b="0" i="0" u="sng" strike="noStrike" cap="none">
                <a:solidFill>
                  <a:srgbClr val="000000"/>
                </a:solidFill>
                <a:latin typeface="Calibri"/>
                <a:ea typeface="Calibri"/>
                <a:cs typeface="Calibri"/>
                <a:sym typeface="Calibri"/>
              </a:rPr>
              <a:t>How can LL check Resource Intent</a:t>
            </a:r>
            <a:r>
              <a:rPr lang="en" sz="1200" b="0" i="0" u="none" strike="noStrike" cap="none">
                <a:solidFill>
                  <a:srgbClr val="000000"/>
                </a:solidFill>
                <a:latin typeface="Calibri"/>
                <a:ea typeface="Calibri"/>
                <a:cs typeface="Calibri"/>
                <a:sym typeface="Calibri"/>
              </a:rPr>
              <a:t>: </a:t>
            </a:r>
          </a:p>
          <a:p>
            <a:pPr marL="1371600" marR="0" lvl="4" indent="0" algn="l" rtl="0">
              <a:lnSpc>
                <a:spcPct val="100000"/>
              </a:lnSpc>
              <a:spcBef>
                <a:spcPts val="0"/>
              </a:spcBef>
              <a:buClr>
                <a:srgbClr val="000000"/>
              </a:buClr>
              <a:buSzPct val="100000"/>
              <a:buFont typeface="Arial"/>
              <a:buChar char="•"/>
            </a:pPr>
            <a:r>
              <a:rPr lang="en" sz="1200" b="0" i="0" u="none" strike="noStrike" cap="none">
                <a:solidFill>
                  <a:srgbClr val="000000"/>
                </a:solidFill>
                <a:latin typeface="Calibri"/>
                <a:ea typeface="Calibri"/>
                <a:cs typeface="Calibri"/>
                <a:sym typeface="Calibri"/>
              </a:rPr>
              <a:t>Set the platform resources as specified and see if the functional intent is met</a:t>
            </a:r>
          </a:p>
          <a:p>
            <a:pPr marL="1371600" marR="0" lvl="4" indent="0" algn="l" rtl="0">
              <a:lnSpc>
                <a:spcPct val="100000"/>
              </a:lnSpc>
              <a:spcBef>
                <a:spcPts val="0"/>
              </a:spcBef>
              <a:buClr>
                <a:srgbClr val="000000"/>
              </a:buClr>
              <a:buSzPct val="100000"/>
              <a:buFont typeface="Arial"/>
              <a:buChar char="•"/>
            </a:pPr>
            <a:r>
              <a:rPr lang="en" sz="1200" b="0" i="0" u="none" strike="noStrike" cap="none">
                <a:solidFill>
                  <a:srgbClr val="000000"/>
                </a:solidFill>
                <a:latin typeface="Calibri"/>
                <a:ea typeface="Calibri"/>
                <a:cs typeface="Calibri"/>
                <a:sym typeface="Calibri"/>
              </a:rPr>
              <a:t>Vary the platform resources and see what the impact its</a:t>
            </a:r>
          </a:p>
          <a:p>
            <a:pPr marL="0" marR="0" lvl="0" indent="0" algn="l" rtl="0">
              <a:lnSpc>
                <a:spcPct val="100000"/>
              </a:lnSpc>
              <a:spcBef>
                <a:spcPts val="0"/>
              </a:spcBef>
              <a:buSzPct val="25000"/>
              <a:buNone/>
            </a:pPr>
            <a:r>
              <a:rPr lang="en" sz="1200" b="0" i="0" u="sng" strike="noStrike" cap="none">
                <a:solidFill>
                  <a:srgbClr val="000000"/>
                </a:solidFill>
                <a:latin typeface="Calibri"/>
                <a:ea typeface="Calibri"/>
                <a:cs typeface="Calibri"/>
                <a:sym typeface="Calibri"/>
              </a:rPr>
              <a:t>Mission Intent</a:t>
            </a:r>
            <a:r>
              <a:rPr lang="en" sz="1200" b="0" i="0" u="none" strike="noStrike" cap="none">
                <a:solidFill>
                  <a:srgbClr val="000000"/>
                </a:solidFill>
                <a:latin typeface="Calibri"/>
                <a:ea typeface="Calibri"/>
                <a:cs typeface="Calibri"/>
                <a:sym typeface="Calibri"/>
              </a:rPr>
              <a:t>:</a:t>
            </a:r>
          </a:p>
          <a:p>
            <a:pPr marL="0" marR="0" lvl="0" indent="0" algn="l" rtl="0">
              <a:lnSpc>
                <a:spcPct val="100000"/>
              </a:lnSpc>
              <a:spcBef>
                <a:spcPts val="0"/>
              </a:spcBef>
              <a:buSzPct val="25000"/>
              <a:buNone/>
            </a:pPr>
            <a:r>
              <a:rPr lang="en" sz="1200" b="0" i="0" u="none" strike="noStrike" cap="none">
                <a:solidFill>
                  <a:srgbClr val="000000"/>
                </a:solidFill>
                <a:latin typeface="Calibri"/>
                <a:ea typeface="Calibri"/>
                <a:cs typeface="Calibri"/>
                <a:sym typeface="Calibri"/>
              </a:rPr>
              <a:t>	Constraints over functional intent—that the clients publish this frequently, or this size, or needs </a:t>
            </a:r>
          </a:p>
          <a:p>
            <a:pPr marL="0" marR="0" lvl="0" indent="0" algn="l" rtl="0">
              <a:lnSpc>
                <a:spcPct val="100000"/>
              </a:lnSpc>
              <a:spcBef>
                <a:spcPts val="0"/>
              </a:spcBef>
              <a:buSzPct val="25000"/>
              <a:buNone/>
            </a:pPr>
            <a:r>
              <a:rPr lang="en" sz="1200" b="0" i="0" u="none" strike="noStrike" cap="none">
                <a:solidFill>
                  <a:srgbClr val="000000"/>
                </a:solidFill>
                <a:latin typeface="Calibri"/>
                <a:ea typeface="Calibri"/>
                <a:cs typeface="Calibri"/>
                <a:sym typeface="Calibri"/>
              </a:rPr>
              <a:t>	this level of accuracy or security</a:t>
            </a:r>
          </a:p>
          <a:p>
            <a:pPr marL="0" marR="0" lvl="0" indent="0" algn="l" rtl="0">
              <a:lnSpc>
                <a:spcPct val="100000"/>
              </a:lnSpc>
              <a:spcBef>
                <a:spcPts val="0"/>
              </a:spcBef>
              <a:buSzPct val="25000"/>
              <a:buNone/>
            </a:pPr>
            <a:r>
              <a:rPr lang="en" sz="1200" b="0" i="0" u="none" strike="noStrike" cap="none">
                <a:solidFill>
                  <a:srgbClr val="000000"/>
                </a:solidFill>
                <a:latin typeface="Calibri"/>
                <a:ea typeface="Calibri"/>
                <a:cs typeface="Calibri"/>
                <a:sym typeface="Calibri"/>
              </a:rPr>
              <a:t>	</a:t>
            </a:r>
            <a:r>
              <a:rPr lang="en" sz="1200" b="0" i="0" u="sng" strike="noStrike" cap="none">
                <a:solidFill>
                  <a:srgbClr val="000000"/>
                </a:solidFill>
                <a:latin typeface="Calibri"/>
                <a:ea typeface="Calibri"/>
                <a:cs typeface="Calibri"/>
                <a:sym typeface="Calibri"/>
              </a:rPr>
              <a:t>How can LL check Mission Intent</a:t>
            </a:r>
            <a:r>
              <a:rPr lang="en" sz="1200" b="0" i="0" u="none" strike="noStrike" cap="none">
                <a:solidFill>
                  <a:srgbClr val="000000"/>
                </a:solidFill>
                <a:latin typeface="Calibri"/>
                <a:ea typeface="Calibri"/>
                <a:cs typeface="Calibri"/>
                <a:sym typeface="Calibri"/>
              </a:rPr>
              <a:t>:</a:t>
            </a:r>
          </a:p>
          <a:p>
            <a:pPr marL="1371600" marR="0" lvl="4" indent="0" algn="l" rtl="0">
              <a:lnSpc>
                <a:spcPct val="100000"/>
              </a:lnSpc>
              <a:spcBef>
                <a:spcPts val="0"/>
              </a:spcBef>
              <a:buClr>
                <a:srgbClr val="000000"/>
              </a:buClr>
              <a:buSzPct val="100000"/>
              <a:buFont typeface="Arial"/>
              <a:buChar char="•"/>
            </a:pPr>
            <a:r>
              <a:rPr lang="en" sz="1200" b="0" i="0" u="none" strike="noStrike" cap="none">
                <a:solidFill>
                  <a:srgbClr val="000000"/>
                </a:solidFill>
                <a:latin typeface="Calibri"/>
                <a:ea typeface="Calibri"/>
                <a:cs typeface="Calibri"/>
                <a:sym typeface="Calibri"/>
              </a:rPr>
              <a:t>Set the platform as specified and see if the functional intent is met</a:t>
            </a:r>
          </a:p>
          <a:p>
            <a:pPr marL="1371600" marR="0" lvl="4" indent="0" algn="l" rtl="0">
              <a:lnSpc>
                <a:spcPct val="100000"/>
              </a:lnSpc>
              <a:spcBef>
                <a:spcPts val="0"/>
              </a:spcBef>
              <a:buClr>
                <a:srgbClr val="000000"/>
              </a:buClr>
              <a:buSzPct val="100000"/>
              <a:buFont typeface="Arial"/>
              <a:buChar char="•"/>
            </a:pPr>
            <a:r>
              <a:rPr lang="en" sz="1200" b="0" i="0" u="none" strike="noStrike" cap="none">
                <a:solidFill>
                  <a:srgbClr val="000000"/>
                </a:solidFill>
                <a:latin typeface="Calibri"/>
                <a:ea typeface="Calibri"/>
                <a:cs typeface="Calibri"/>
                <a:sym typeface="Calibri"/>
              </a:rPr>
              <a:t>Vary the platform– i.e, have a client try to connect w/o authentication, or make higher or lower accuracy GPS data available, have a client publish more frequently and see what the impact is</a:t>
            </a:r>
          </a:p>
          <a:p>
            <a:pPr marL="0" marR="0" lvl="0" indent="0" algn="l" rtl="0">
              <a:lnSpc>
                <a:spcPct val="100000"/>
              </a:lnSpc>
              <a:spcBef>
                <a:spcPts val="0"/>
              </a:spcBef>
              <a:buNone/>
            </a:pPr>
            <a:endParaRPr sz="1400" b="0" i="0" u="none" strike="noStrike" cap="none"/>
          </a:p>
          <a:p>
            <a:pPr marL="0" marR="0" lvl="0" indent="0" algn="l" rtl="0">
              <a:lnSpc>
                <a:spcPct val="100000"/>
              </a:lnSpc>
              <a:spcBef>
                <a:spcPts val="0"/>
              </a:spcBef>
              <a:buNone/>
            </a:pPr>
            <a:endParaRPr sz="1400" b="0" i="0" u="none" strike="noStrike" cap="none"/>
          </a:p>
          <a:p>
            <a:pPr marL="0" marR="0" lvl="0" indent="0" algn="l" rtl="0">
              <a:lnSpc>
                <a:spcPct val="100000"/>
              </a:lnSpc>
              <a:spcBef>
                <a:spcPts val="0"/>
              </a:spcBef>
              <a:buSzPct val="25000"/>
              <a:buNone/>
            </a:pPr>
            <a:r>
              <a:rPr lang="en" sz="1200" b="0" i="0" u="none" strike="noStrike" cap="none">
                <a:solidFill>
                  <a:srgbClr val="000000"/>
                </a:solidFill>
                <a:latin typeface="Calibri"/>
                <a:ea typeface="Calibri"/>
                <a:cs typeface="Calibri"/>
                <a:sym typeface="Calibri"/>
              </a:rPr>
              <a:t>This approach should work whether we adapt Offline or Online– and will likely help them cross of over the apparent semantic barrier they have with our stuff and the rest of the performer (that seem to offer manipulation of runtime conditions)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Shape 788"/>
          <p:cNvSpPr txBox="1">
            <a:spLocks noGrp="1"/>
          </p:cNvSpPr>
          <p:nvPr>
            <p:ph type="title"/>
          </p:nvPr>
        </p:nvSpPr>
        <p:spPr>
          <a:xfrm>
            <a:off x="457109" y="273600"/>
            <a:ext cx="8229300" cy="1144800"/>
          </a:xfrm>
          <a:prstGeom prst="rect">
            <a:avLst/>
          </a:prstGeom>
        </p:spPr>
        <p:txBody>
          <a:bodyPr lIns="68575" tIns="68575" rIns="68575" bIns="68575" anchor="ctr" anchorCtr="0">
            <a:noAutofit/>
          </a:bodyPr>
          <a:lstStyle/>
          <a:p>
            <a:pPr lvl="0">
              <a:spcBef>
                <a:spcPts val="0"/>
              </a:spcBef>
              <a:buNone/>
            </a:pPr>
            <a:r>
              <a:rPr lang="en"/>
              <a:t>Specification</a:t>
            </a:r>
          </a:p>
        </p:txBody>
      </p:sp>
      <p:sp>
        <p:nvSpPr>
          <p:cNvPr id="789" name="Shape 789"/>
          <p:cNvSpPr txBox="1"/>
          <p:nvPr/>
        </p:nvSpPr>
        <p:spPr>
          <a:xfrm>
            <a:off x="1073575" y="1965533"/>
            <a:ext cx="6409200" cy="3999900"/>
          </a:xfrm>
          <a:prstGeom prst="rect">
            <a:avLst/>
          </a:prstGeom>
          <a:noFill/>
          <a:ln>
            <a:noFill/>
          </a:ln>
        </p:spPr>
        <p:txBody>
          <a:bodyPr lIns="91425" tIns="91425" rIns="91425" bIns="91425" anchor="ctr" anchorCtr="0">
            <a:noAutofit/>
          </a:bodyPr>
          <a:lstStyle/>
          <a:p>
            <a:pPr lvl="0" rtl="0">
              <a:spcBef>
                <a:spcPts val="0"/>
              </a:spcBef>
              <a:buNone/>
            </a:pPr>
            <a:r>
              <a:rPr lang="en" sz="1800"/>
              <a:t>Rich : how much is the specification capable of saying?</a:t>
            </a:r>
          </a:p>
          <a:p>
            <a:pPr lvl="0" rtl="0">
              <a:spcBef>
                <a:spcPts val="0"/>
              </a:spcBef>
              <a:buNone/>
            </a:pPr>
            <a:r>
              <a:rPr lang="en" sz="1800"/>
              <a:t>Formal : can reason about it?</a:t>
            </a:r>
          </a:p>
          <a:p>
            <a:pPr lvl="0" rtl="0">
              <a:spcBef>
                <a:spcPts val="0"/>
              </a:spcBef>
              <a:buNone/>
            </a:pPr>
            <a:r>
              <a:rPr lang="en" sz="1800"/>
              <a:t>Integrated : it is part of the code?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Shape 794"/>
          <p:cNvSpPr/>
          <p:nvPr/>
        </p:nvSpPr>
        <p:spPr>
          <a:xfrm>
            <a:off x="890425" y="1484033"/>
            <a:ext cx="1250100" cy="9588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 sz="1400"/>
              <a:t>SUT A</a:t>
            </a:r>
          </a:p>
        </p:txBody>
      </p:sp>
      <p:sp>
        <p:nvSpPr>
          <p:cNvPr id="795" name="Shape 795"/>
          <p:cNvSpPr/>
          <p:nvPr/>
        </p:nvSpPr>
        <p:spPr>
          <a:xfrm>
            <a:off x="2720933" y="1484033"/>
            <a:ext cx="1250100" cy="9588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400"/>
              <a:t>SUT B</a:t>
            </a:r>
          </a:p>
        </p:txBody>
      </p:sp>
      <p:sp>
        <p:nvSpPr>
          <p:cNvPr id="796" name="Shape 796"/>
          <p:cNvSpPr/>
          <p:nvPr/>
        </p:nvSpPr>
        <p:spPr>
          <a:xfrm>
            <a:off x="4551441" y="1484033"/>
            <a:ext cx="1250100" cy="9588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400"/>
              <a:t>SUT C</a:t>
            </a:r>
          </a:p>
        </p:txBody>
      </p:sp>
      <p:sp>
        <p:nvSpPr>
          <p:cNvPr id="797" name="Shape 797"/>
          <p:cNvSpPr/>
          <p:nvPr/>
        </p:nvSpPr>
        <p:spPr>
          <a:xfrm>
            <a:off x="6381950" y="1484033"/>
            <a:ext cx="1250100" cy="9588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400"/>
              <a:t>SUT D</a:t>
            </a:r>
          </a:p>
        </p:txBody>
      </p:sp>
      <p:sp>
        <p:nvSpPr>
          <p:cNvPr id="798" name="Shape 798"/>
          <p:cNvSpPr/>
          <p:nvPr/>
        </p:nvSpPr>
        <p:spPr>
          <a:xfrm>
            <a:off x="2028279" y="1758033"/>
            <a:ext cx="804900" cy="410700"/>
          </a:xfrm>
          <a:prstGeom prst="homePlate">
            <a:avLst>
              <a:gd name="adj" fmla="val 50000"/>
            </a:avLst>
          </a:prstGeom>
          <a:solidFill>
            <a:srgbClr val="F4CCCC"/>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1400"/>
              <a:t>Op #1</a:t>
            </a:r>
          </a:p>
        </p:txBody>
      </p:sp>
      <p:sp>
        <p:nvSpPr>
          <p:cNvPr id="799" name="Shape 799"/>
          <p:cNvSpPr/>
          <p:nvPr/>
        </p:nvSpPr>
        <p:spPr>
          <a:xfrm>
            <a:off x="2226075" y="342634"/>
            <a:ext cx="976050" cy="958824"/>
          </a:xfrm>
          <a:prstGeom prst="flowChartMultidocument">
            <a:avLst/>
          </a:prstGeom>
          <a:solidFill>
            <a:srgbClr val="F4CCCC"/>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1400"/>
              <a:t>Test</a:t>
            </a:r>
          </a:p>
        </p:txBody>
      </p:sp>
      <p:sp>
        <p:nvSpPr>
          <p:cNvPr id="800" name="Shape 800"/>
          <p:cNvSpPr/>
          <p:nvPr/>
        </p:nvSpPr>
        <p:spPr>
          <a:xfrm>
            <a:off x="890437" y="3947566"/>
            <a:ext cx="1250100" cy="9588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400"/>
              <a:t>Model A</a:t>
            </a:r>
          </a:p>
        </p:txBody>
      </p:sp>
      <p:sp>
        <p:nvSpPr>
          <p:cNvPr id="801" name="Shape 801"/>
          <p:cNvSpPr/>
          <p:nvPr/>
        </p:nvSpPr>
        <p:spPr>
          <a:xfrm>
            <a:off x="2720945" y="3947566"/>
            <a:ext cx="1250100" cy="9588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400"/>
              <a:t>Model B</a:t>
            </a:r>
          </a:p>
        </p:txBody>
      </p:sp>
      <p:sp>
        <p:nvSpPr>
          <p:cNvPr id="802" name="Shape 802"/>
          <p:cNvSpPr/>
          <p:nvPr/>
        </p:nvSpPr>
        <p:spPr>
          <a:xfrm>
            <a:off x="4551454" y="3947566"/>
            <a:ext cx="1250100" cy="9588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400"/>
              <a:t>Model C</a:t>
            </a:r>
          </a:p>
        </p:txBody>
      </p:sp>
      <p:sp>
        <p:nvSpPr>
          <p:cNvPr id="803" name="Shape 803"/>
          <p:cNvSpPr/>
          <p:nvPr/>
        </p:nvSpPr>
        <p:spPr>
          <a:xfrm rot="5400000">
            <a:off x="1665875" y="2856808"/>
            <a:ext cx="1529700" cy="547200"/>
          </a:xfrm>
          <a:prstGeom prst="rightArrow">
            <a:avLst>
              <a:gd name="adj1" fmla="val 50000"/>
              <a:gd name="adj2" fmla="val 50000"/>
            </a:avLst>
          </a:prstGeom>
          <a:solidFill>
            <a:srgbClr val="D9EAD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1400"/>
              <a:t>Obs #1</a:t>
            </a:r>
          </a:p>
        </p:txBody>
      </p:sp>
      <p:sp>
        <p:nvSpPr>
          <p:cNvPr id="804" name="Shape 804"/>
          <p:cNvSpPr/>
          <p:nvPr/>
        </p:nvSpPr>
        <p:spPr>
          <a:xfrm>
            <a:off x="3858787" y="1758033"/>
            <a:ext cx="804900" cy="410700"/>
          </a:xfrm>
          <a:prstGeom prst="homePlate">
            <a:avLst>
              <a:gd name="adj" fmla="val 50000"/>
            </a:avLst>
          </a:prstGeom>
          <a:solidFill>
            <a:srgbClr val="F4CCCC"/>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400"/>
              <a:t>Op #2</a:t>
            </a:r>
          </a:p>
        </p:txBody>
      </p:sp>
      <p:sp>
        <p:nvSpPr>
          <p:cNvPr id="805" name="Shape 805"/>
          <p:cNvSpPr/>
          <p:nvPr/>
        </p:nvSpPr>
        <p:spPr>
          <a:xfrm>
            <a:off x="5689295" y="1758033"/>
            <a:ext cx="804900" cy="410700"/>
          </a:xfrm>
          <a:prstGeom prst="homePlate">
            <a:avLst>
              <a:gd name="adj" fmla="val 50000"/>
            </a:avLst>
          </a:prstGeom>
          <a:solidFill>
            <a:srgbClr val="F4CCCC"/>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400"/>
              <a:t>Op #3</a:t>
            </a:r>
          </a:p>
        </p:txBody>
      </p:sp>
      <p:sp>
        <p:nvSpPr>
          <p:cNvPr id="806" name="Shape 806"/>
          <p:cNvSpPr/>
          <p:nvPr/>
        </p:nvSpPr>
        <p:spPr>
          <a:xfrm rot="5400000">
            <a:off x="3513500" y="2856808"/>
            <a:ext cx="1529700" cy="547200"/>
          </a:xfrm>
          <a:prstGeom prst="rightArrow">
            <a:avLst>
              <a:gd name="adj1" fmla="val 50000"/>
              <a:gd name="adj2" fmla="val 50000"/>
            </a:avLst>
          </a:prstGeom>
          <a:solidFill>
            <a:srgbClr val="D9EAD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400"/>
              <a:t>Obs #2</a:t>
            </a:r>
          </a:p>
        </p:txBody>
      </p:sp>
      <p:sp>
        <p:nvSpPr>
          <p:cNvPr id="807" name="Shape 807"/>
          <p:cNvSpPr/>
          <p:nvPr/>
        </p:nvSpPr>
        <p:spPr>
          <a:xfrm rot="5400000">
            <a:off x="5361125" y="2856808"/>
            <a:ext cx="1529700" cy="547200"/>
          </a:xfrm>
          <a:prstGeom prst="rightArrow">
            <a:avLst>
              <a:gd name="adj1" fmla="val 50000"/>
              <a:gd name="adj2" fmla="val 50000"/>
            </a:avLst>
          </a:prstGeom>
          <a:solidFill>
            <a:srgbClr val="D9EAD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400"/>
              <a:t>Obs #3</a:t>
            </a:r>
          </a:p>
        </p:txBody>
      </p:sp>
      <p:sp>
        <p:nvSpPr>
          <p:cNvPr id="808" name="Shape 808"/>
          <p:cNvSpPr/>
          <p:nvPr/>
        </p:nvSpPr>
        <p:spPr>
          <a:xfrm>
            <a:off x="2002491" y="4221566"/>
            <a:ext cx="856500" cy="410700"/>
          </a:xfrm>
          <a:prstGeom prst="homePlate">
            <a:avLst>
              <a:gd name="adj" fmla="val 50000"/>
            </a:avLst>
          </a:prstGeom>
          <a:solidFill>
            <a:srgbClr val="F4CCCC"/>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400"/>
              <a:t>Txn #1</a:t>
            </a:r>
          </a:p>
        </p:txBody>
      </p:sp>
      <p:sp>
        <p:nvSpPr>
          <p:cNvPr id="809" name="Shape 809"/>
          <p:cNvSpPr/>
          <p:nvPr/>
        </p:nvSpPr>
        <p:spPr>
          <a:xfrm>
            <a:off x="3833000" y="4221566"/>
            <a:ext cx="856500" cy="410700"/>
          </a:xfrm>
          <a:prstGeom prst="homePlate">
            <a:avLst>
              <a:gd name="adj" fmla="val 50000"/>
            </a:avLst>
          </a:prstGeom>
          <a:solidFill>
            <a:srgbClr val="F4CCCC"/>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400"/>
              <a:t>Txn #2</a:t>
            </a:r>
          </a:p>
        </p:txBody>
      </p:sp>
      <p:sp>
        <p:nvSpPr>
          <p:cNvPr id="810" name="Shape 810"/>
          <p:cNvSpPr/>
          <p:nvPr/>
        </p:nvSpPr>
        <p:spPr>
          <a:xfrm>
            <a:off x="5663508" y="4221566"/>
            <a:ext cx="856500" cy="410700"/>
          </a:xfrm>
          <a:prstGeom prst="homePlate">
            <a:avLst>
              <a:gd name="adj" fmla="val 50000"/>
            </a:avLst>
          </a:prstGeom>
          <a:solidFill>
            <a:srgbClr val="F4CCCC"/>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400"/>
              <a:t>Txn #3</a:t>
            </a:r>
          </a:p>
        </p:txBody>
      </p:sp>
      <p:sp>
        <p:nvSpPr>
          <p:cNvPr id="811" name="Shape 811"/>
          <p:cNvSpPr/>
          <p:nvPr/>
        </p:nvSpPr>
        <p:spPr>
          <a:xfrm>
            <a:off x="6604550" y="3947566"/>
            <a:ext cx="804900" cy="958800"/>
          </a:xfrm>
          <a:prstGeom prst="noSmoking">
            <a:avLst>
              <a:gd name="adj" fmla="val 18750"/>
            </a:avLst>
          </a:prstGeom>
          <a:solidFill>
            <a:srgbClr val="E06666"/>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12" name="Shape 812"/>
          <p:cNvSpPr txBox="1"/>
          <p:nvPr/>
        </p:nvSpPr>
        <p:spPr>
          <a:xfrm>
            <a:off x="6238550" y="5351266"/>
            <a:ext cx="1536900" cy="607500"/>
          </a:xfrm>
          <a:prstGeom prst="rect">
            <a:avLst/>
          </a:prstGeom>
          <a:solidFill>
            <a:srgbClr val="E06666"/>
          </a:solidFill>
          <a:ln w="9525" cap="flat" cmpd="sng">
            <a:solidFill>
              <a:schemeClr val="lt1"/>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 sz="1400">
                <a:solidFill>
                  <a:schemeClr val="lt1"/>
                </a:solidFill>
              </a:rPr>
              <a:t>A failed test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Shape 817"/>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System Under Test/Demo</a:t>
            </a:r>
          </a:p>
        </p:txBody>
      </p:sp>
      <p:sp>
        <p:nvSpPr>
          <p:cNvPr id="818" name="Shape 818"/>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marL="457200" lvl="0" indent="-406400">
              <a:spcBef>
                <a:spcPts val="0"/>
              </a:spcBef>
              <a:buClr>
                <a:schemeClr val="dk1"/>
              </a:buClr>
              <a:buSzPct val="100000"/>
            </a:pPr>
            <a:r>
              <a:rPr lang="en" sz="2800">
                <a:solidFill>
                  <a:schemeClr val="dk1"/>
                </a:solidFill>
              </a:rPr>
              <a:t>Each partner should have an instance</a:t>
            </a:r>
          </a:p>
          <a:p>
            <a:pPr marL="457200" lvl="0" indent="-406400">
              <a:spcBef>
                <a:spcPts val="0"/>
              </a:spcBef>
              <a:buClr>
                <a:schemeClr val="dk1"/>
              </a:buClr>
              <a:buSzPct val="100000"/>
            </a:pPr>
            <a:r>
              <a:rPr lang="en" sz="2800">
                <a:solidFill>
                  <a:schemeClr val="dk1"/>
                </a:solidFill>
              </a:rPr>
              <a:t>Much of the system should be generated</a:t>
            </a:r>
          </a:p>
          <a:p>
            <a:pPr marL="914400" lvl="1" indent="-406400" rtl="0">
              <a:spcBef>
                <a:spcPts val="0"/>
              </a:spcBef>
              <a:buClr>
                <a:schemeClr val="dk1"/>
              </a:buClr>
              <a:buSzPct val="100000"/>
            </a:pPr>
            <a:r>
              <a:rPr lang="en" sz="2800">
                <a:solidFill>
                  <a:schemeClr val="dk1"/>
                </a:solidFill>
              </a:rPr>
              <a:t>Macro-programming </a:t>
            </a:r>
          </a:p>
          <a:p>
            <a:pPr marL="914400" lvl="1" indent="-406400">
              <a:spcBef>
                <a:spcPts val="0"/>
              </a:spcBef>
              <a:buClr>
                <a:schemeClr val="dk1"/>
              </a:buClr>
              <a:buSzPct val="100000"/>
            </a:pPr>
            <a:r>
              <a:rPr lang="en" sz="2800">
                <a:solidFill>
                  <a:schemeClr val="dk1"/>
                </a:solidFill>
              </a:rPr>
              <a:t>Minimize/eliminate raw text</a:t>
            </a:r>
          </a:p>
          <a:p>
            <a:pPr lvl="0">
              <a:spcBef>
                <a:spcPts val="0"/>
              </a:spcBef>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Shape 823"/>
          <p:cNvSpPr txBox="1">
            <a:spLocks noGrp="1"/>
          </p:cNvSpPr>
          <p:nvPr>
            <p:ph type="title"/>
          </p:nvPr>
        </p:nvSpPr>
        <p:spPr>
          <a:xfrm>
            <a:off x="311700" y="2867800"/>
            <a:ext cx="8520600" cy="1122300"/>
          </a:xfrm>
          <a:prstGeom prst="rect">
            <a:avLst/>
          </a:prstGeom>
        </p:spPr>
        <p:txBody>
          <a:bodyPr lIns="91425" tIns="91425" rIns="91425" bIns="91425" anchor="ctr" anchorCtr="0">
            <a:noAutofit/>
          </a:bodyPr>
          <a:lstStyle/>
          <a:p>
            <a:pPr lvl="0">
              <a:spcBef>
                <a:spcPts val="0"/>
              </a:spcBef>
              <a:buNone/>
            </a:pPr>
            <a:r>
              <a:rPr lang="en"/>
              <a:t>Use Cases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Shape 247"/>
          <p:cNvSpPr txBox="1">
            <a:spLocks noGrp="1"/>
          </p:cNvSpPr>
          <p:nvPr>
            <p:ph type="title"/>
          </p:nvPr>
        </p:nvSpPr>
        <p:spPr>
          <a:xfrm>
            <a:off x="235500" y="440966"/>
            <a:ext cx="8520600" cy="763500"/>
          </a:xfrm>
          <a:prstGeom prst="rect">
            <a:avLst/>
          </a:prstGeom>
        </p:spPr>
        <p:txBody>
          <a:bodyPr lIns="91425" tIns="91425" rIns="91425" bIns="91425" anchor="t" anchorCtr="0">
            <a:noAutofit/>
          </a:bodyPr>
          <a:lstStyle/>
          <a:p>
            <a:pPr lvl="0">
              <a:spcBef>
                <a:spcPts val="0"/>
              </a:spcBef>
              <a:buNone/>
            </a:pPr>
            <a:r>
              <a:rPr lang="en"/>
              <a:t>Environment / Mission Overview</a:t>
            </a:r>
          </a:p>
        </p:txBody>
      </p:sp>
      <p:sp>
        <p:nvSpPr>
          <p:cNvPr id="248" name="Shape 248"/>
          <p:cNvSpPr/>
          <p:nvPr/>
        </p:nvSpPr>
        <p:spPr>
          <a:xfrm>
            <a:off x="1579275" y="1670950"/>
            <a:ext cx="3968700" cy="1263600"/>
          </a:xfrm>
          <a:prstGeom prst="rect">
            <a:avLst/>
          </a:prstGeom>
          <a:solidFill>
            <a:srgbClr val="F4CCCC"/>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9" name="Shape 249"/>
          <p:cNvSpPr/>
          <p:nvPr/>
        </p:nvSpPr>
        <p:spPr>
          <a:xfrm>
            <a:off x="2041650" y="2098300"/>
            <a:ext cx="1155816" cy="763452"/>
          </a:xfrm>
          <a:prstGeom prst="cloud">
            <a:avLst/>
          </a:prstGeom>
          <a:solidFill>
            <a:srgbClr val="CFE2F3"/>
          </a:solidFill>
          <a:ln w="2857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0" name="Shape 250"/>
          <p:cNvSpPr txBox="1"/>
          <p:nvPr/>
        </p:nvSpPr>
        <p:spPr>
          <a:xfrm>
            <a:off x="1579275" y="1253950"/>
            <a:ext cx="4058700" cy="493200"/>
          </a:xfrm>
          <a:prstGeom prst="rect">
            <a:avLst/>
          </a:prstGeom>
          <a:noFill/>
          <a:ln>
            <a:noFill/>
          </a:ln>
        </p:spPr>
        <p:txBody>
          <a:bodyPr lIns="91425" tIns="91425" rIns="91425" bIns="91425" anchor="t" anchorCtr="0">
            <a:noAutofit/>
          </a:bodyPr>
          <a:lstStyle/>
          <a:p>
            <a:pPr lvl="0">
              <a:spcBef>
                <a:spcPts val="0"/>
              </a:spcBef>
              <a:buNone/>
            </a:pPr>
            <a:r>
              <a:rPr lang="en" sz="1800" b="1">
                <a:solidFill>
                  <a:srgbClr val="CC0000"/>
                </a:solidFill>
              </a:rPr>
              <a:t>Dynamic inputs (ecosystem model)</a:t>
            </a:r>
          </a:p>
        </p:txBody>
      </p:sp>
      <p:sp>
        <p:nvSpPr>
          <p:cNvPr id="251" name="Shape 251"/>
          <p:cNvSpPr txBox="1"/>
          <p:nvPr/>
        </p:nvSpPr>
        <p:spPr>
          <a:xfrm>
            <a:off x="1825875" y="1670950"/>
            <a:ext cx="1739700" cy="462300"/>
          </a:xfrm>
          <a:prstGeom prst="rect">
            <a:avLst/>
          </a:prstGeom>
          <a:noFill/>
          <a:ln>
            <a:noFill/>
          </a:ln>
        </p:spPr>
        <p:txBody>
          <a:bodyPr lIns="91425" tIns="91425" rIns="91425" bIns="91425" anchor="t" anchorCtr="0">
            <a:noAutofit/>
          </a:bodyPr>
          <a:lstStyle/>
          <a:p>
            <a:pPr lvl="0" algn="ctr">
              <a:spcBef>
                <a:spcPts val="0"/>
              </a:spcBef>
              <a:buNone/>
            </a:pPr>
            <a:r>
              <a:rPr lang="en" sz="1800" b="1"/>
              <a:t>Environment</a:t>
            </a:r>
          </a:p>
        </p:txBody>
      </p:sp>
      <p:sp>
        <p:nvSpPr>
          <p:cNvPr id="252" name="Shape 252"/>
          <p:cNvSpPr txBox="1"/>
          <p:nvPr/>
        </p:nvSpPr>
        <p:spPr>
          <a:xfrm>
            <a:off x="3655025" y="1670950"/>
            <a:ext cx="1769400" cy="462300"/>
          </a:xfrm>
          <a:prstGeom prst="rect">
            <a:avLst/>
          </a:prstGeom>
          <a:noFill/>
          <a:ln>
            <a:noFill/>
          </a:ln>
        </p:spPr>
        <p:txBody>
          <a:bodyPr lIns="91425" tIns="91425" rIns="91425" bIns="91425" anchor="t" anchorCtr="0">
            <a:noAutofit/>
          </a:bodyPr>
          <a:lstStyle/>
          <a:p>
            <a:pPr lvl="0" algn="ctr" rtl="0">
              <a:spcBef>
                <a:spcPts val="0"/>
              </a:spcBef>
              <a:buNone/>
            </a:pPr>
            <a:r>
              <a:rPr lang="en" sz="1800" b="1"/>
              <a:t>Mission Req</a:t>
            </a:r>
          </a:p>
        </p:txBody>
      </p:sp>
      <p:sp>
        <p:nvSpPr>
          <p:cNvPr id="253" name="Shape 253"/>
          <p:cNvSpPr/>
          <p:nvPr/>
        </p:nvSpPr>
        <p:spPr>
          <a:xfrm>
            <a:off x="4774925" y="3410100"/>
            <a:ext cx="1739700" cy="2862900"/>
          </a:xfrm>
          <a:prstGeom prst="rect">
            <a:avLst/>
          </a:prstGeom>
          <a:solidFill>
            <a:schemeClr val="lt2"/>
          </a:solidFill>
          <a:ln w="9525" cap="flat" cmpd="sng">
            <a:solidFill>
              <a:srgbClr val="674EA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4" name="Shape 254"/>
          <p:cNvSpPr txBox="1"/>
          <p:nvPr/>
        </p:nvSpPr>
        <p:spPr>
          <a:xfrm>
            <a:off x="4698725" y="2993100"/>
            <a:ext cx="1769400" cy="493200"/>
          </a:xfrm>
          <a:prstGeom prst="rect">
            <a:avLst/>
          </a:prstGeom>
          <a:noFill/>
          <a:ln>
            <a:noFill/>
          </a:ln>
        </p:spPr>
        <p:txBody>
          <a:bodyPr lIns="91425" tIns="91425" rIns="91425" bIns="91425" anchor="t" anchorCtr="0">
            <a:noAutofit/>
          </a:bodyPr>
          <a:lstStyle/>
          <a:p>
            <a:pPr lvl="0" rtl="0">
              <a:spcBef>
                <a:spcPts val="0"/>
              </a:spcBef>
              <a:buNone/>
            </a:pPr>
            <a:r>
              <a:rPr lang="en" b="1">
                <a:solidFill>
                  <a:srgbClr val="8E7CC3"/>
                </a:solidFill>
              </a:rPr>
              <a:t>Resource DSL</a:t>
            </a:r>
          </a:p>
        </p:txBody>
      </p:sp>
      <p:sp>
        <p:nvSpPr>
          <p:cNvPr id="255" name="Shape 255"/>
          <p:cNvSpPr/>
          <p:nvPr/>
        </p:nvSpPr>
        <p:spPr>
          <a:xfrm>
            <a:off x="2526975" y="3393925"/>
            <a:ext cx="1895700" cy="2862900"/>
          </a:xfrm>
          <a:prstGeom prst="rect">
            <a:avLst/>
          </a:prstGeom>
          <a:solidFill>
            <a:schemeClr val="lt2"/>
          </a:solidFill>
          <a:ln w="9525"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6" name="Shape 256"/>
          <p:cNvSpPr txBox="1"/>
          <p:nvPr/>
        </p:nvSpPr>
        <p:spPr>
          <a:xfrm>
            <a:off x="2450775" y="2976925"/>
            <a:ext cx="1895700" cy="493200"/>
          </a:xfrm>
          <a:prstGeom prst="rect">
            <a:avLst/>
          </a:prstGeom>
          <a:noFill/>
          <a:ln>
            <a:noFill/>
          </a:ln>
        </p:spPr>
        <p:txBody>
          <a:bodyPr lIns="91425" tIns="91425" rIns="91425" bIns="91425" anchor="t" anchorCtr="0">
            <a:noAutofit/>
          </a:bodyPr>
          <a:lstStyle/>
          <a:p>
            <a:pPr lvl="0" rtl="0">
              <a:spcBef>
                <a:spcPts val="0"/>
              </a:spcBef>
              <a:buNone/>
            </a:pPr>
            <a:r>
              <a:rPr lang="en" b="1">
                <a:solidFill>
                  <a:srgbClr val="3D85C6"/>
                </a:solidFill>
              </a:rPr>
              <a:t>Static inputs</a:t>
            </a:r>
          </a:p>
        </p:txBody>
      </p:sp>
      <p:sp>
        <p:nvSpPr>
          <p:cNvPr id="257" name="Shape 257"/>
          <p:cNvSpPr txBox="1"/>
          <p:nvPr/>
        </p:nvSpPr>
        <p:spPr>
          <a:xfrm>
            <a:off x="2773575" y="3393925"/>
            <a:ext cx="1448700" cy="462300"/>
          </a:xfrm>
          <a:prstGeom prst="rect">
            <a:avLst/>
          </a:prstGeom>
          <a:noFill/>
          <a:ln>
            <a:noFill/>
          </a:ln>
        </p:spPr>
        <p:txBody>
          <a:bodyPr lIns="91425" tIns="91425" rIns="91425" bIns="91425" anchor="t" anchorCtr="0">
            <a:noAutofit/>
          </a:bodyPr>
          <a:lstStyle/>
          <a:p>
            <a:pPr lvl="0" algn="ctr" rtl="0">
              <a:spcBef>
                <a:spcPts val="0"/>
              </a:spcBef>
              <a:buNone/>
            </a:pPr>
            <a:r>
              <a:rPr lang="en" b="1"/>
              <a:t>Feature Model</a:t>
            </a:r>
          </a:p>
        </p:txBody>
      </p:sp>
      <p:sp>
        <p:nvSpPr>
          <p:cNvPr id="258" name="Shape 258"/>
          <p:cNvSpPr txBox="1"/>
          <p:nvPr/>
        </p:nvSpPr>
        <p:spPr>
          <a:xfrm>
            <a:off x="2628076" y="4541275"/>
            <a:ext cx="1739700" cy="462300"/>
          </a:xfrm>
          <a:prstGeom prst="rect">
            <a:avLst/>
          </a:prstGeom>
          <a:noFill/>
          <a:ln>
            <a:noFill/>
          </a:ln>
        </p:spPr>
        <p:txBody>
          <a:bodyPr lIns="91425" tIns="91425" rIns="91425" bIns="91425" anchor="t" anchorCtr="0">
            <a:noAutofit/>
          </a:bodyPr>
          <a:lstStyle/>
          <a:p>
            <a:pPr lvl="0" algn="ctr" rtl="0">
              <a:spcBef>
                <a:spcPts val="0"/>
              </a:spcBef>
              <a:buNone/>
            </a:pPr>
            <a:r>
              <a:rPr lang="en" b="1"/>
              <a:t>Permanent Store</a:t>
            </a:r>
          </a:p>
        </p:txBody>
      </p:sp>
      <p:sp>
        <p:nvSpPr>
          <p:cNvPr id="259" name="Shape 259"/>
          <p:cNvSpPr/>
          <p:nvPr/>
        </p:nvSpPr>
        <p:spPr>
          <a:xfrm>
            <a:off x="4220675" y="2067512"/>
            <a:ext cx="631800" cy="763500"/>
          </a:xfrm>
          <a:prstGeom prst="foldedCorner">
            <a:avLst>
              <a:gd name="adj" fmla="val 16667"/>
            </a:avLst>
          </a:prstGeom>
          <a:solidFill>
            <a:schemeClr val="lt1"/>
          </a:solidFill>
          <a:ln w="2857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b="1"/>
              <a:t>X …</a:t>
            </a:r>
          </a:p>
          <a:p>
            <a:pPr lvl="0">
              <a:spcBef>
                <a:spcPts val="0"/>
              </a:spcBef>
              <a:buNone/>
            </a:pPr>
            <a:r>
              <a:rPr lang="en" b="1"/>
              <a:t>X …</a:t>
            </a:r>
          </a:p>
          <a:p>
            <a:pPr lvl="0">
              <a:spcBef>
                <a:spcPts val="0"/>
              </a:spcBef>
              <a:buNone/>
            </a:pPr>
            <a:r>
              <a:rPr lang="en" b="1"/>
              <a:t>X ...</a:t>
            </a:r>
          </a:p>
        </p:txBody>
      </p:sp>
      <p:sp>
        <p:nvSpPr>
          <p:cNvPr id="260" name="Shape 260"/>
          <p:cNvSpPr txBox="1"/>
          <p:nvPr/>
        </p:nvSpPr>
        <p:spPr>
          <a:xfrm>
            <a:off x="5019375" y="3392175"/>
            <a:ext cx="1448700" cy="462300"/>
          </a:xfrm>
          <a:prstGeom prst="rect">
            <a:avLst/>
          </a:prstGeom>
          <a:noFill/>
          <a:ln>
            <a:noFill/>
          </a:ln>
        </p:spPr>
        <p:txBody>
          <a:bodyPr lIns="91425" tIns="91425" rIns="91425" bIns="91425" anchor="t" anchorCtr="0">
            <a:noAutofit/>
          </a:bodyPr>
          <a:lstStyle/>
          <a:p>
            <a:pPr lvl="0" algn="ctr" rtl="0">
              <a:spcBef>
                <a:spcPts val="0"/>
              </a:spcBef>
              <a:buNone/>
            </a:pPr>
            <a:r>
              <a:rPr lang="en" b="1"/>
              <a:t>App Model</a:t>
            </a:r>
          </a:p>
        </p:txBody>
      </p:sp>
      <p:sp>
        <p:nvSpPr>
          <p:cNvPr id="261" name="Shape 261"/>
          <p:cNvSpPr/>
          <p:nvPr/>
        </p:nvSpPr>
        <p:spPr>
          <a:xfrm>
            <a:off x="5370825" y="3819500"/>
            <a:ext cx="745800" cy="7635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t>f</a:t>
            </a:r>
            <a:r>
              <a:rPr lang="en" sz="1200" baseline="-25000"/>
              <a:t>1</a:t>
            </a:r>
            <a:r>
              <a:rPr lang="en" sz="1200"/>
              <a:t> * f</a:t>
            </a:r>
            <a:r>
              <a:rPr lang="en" sz="1200" baseline="-25000"/>
              <a:t>2</a:t>
            </a:r>
          </a:p>
          <a:p>
            <a:pPr lvl="0" algn="ctr">
              <a:spcBef>
                <a:spcPts val="0"/>
              </a:spcBef>
              <a:buNone/>
            </a:pPr>
            <a:r>
              <a:rPr lang="en" sz="1200"/>
              <a:t>(g+h)</a:t>
            </a:r>
          </a:p>
          <a:p>
            <a:pPr lvl="0" algn="ctr" rtl="0">
              <a:spcBef>
                <a:spcPts val="0"/>
              </a:spcBef>
              <a:buNone/>
            </a:pPr>
            <a:r>
              <a:rPr lang="en" sz="1200"/>
              <a:t>x</a:t>
            </a:r>
          </a:p>
        </p:txBody>
      </p:sp>
      <p:sp>
        <p:nvSpPr>
          <p:cNvPr id="262" name="Shape 262"/>
          <p:cNvSpPr txBox="1"/>
          <p:nvPr/>
        </p:nvSpPr>
        <p:spPr>
          <a:xfrm>
            <a:off x="4920425" y="4794550"/>
            <a:ext cx="1448700" cy="462300"/>
          </a:xfrm>
          <a:prstGeom prst="rect">
            <a:avLst/>
          </a:prstGeom>
          <a:noFill/>
          <a:ln>
            <a:noFill/>
          </a:ln>
        </p:spPr>
        <p:txBody>
          <a:bodyPr lIns="91425" tIns="91425" rIns="91425" bIns="91425" anchor="t" anchorCtr="0">
            <a:noAutofit/>
          </a:bodyPr>
          <a:lstStyle/>
          <a:p>
            <a:pPr lvl="0" algn="ctr" rtl="0">
              <a:spcBef>
                <a:spcPts val="0"/>
              </a:spcBef>
              <a:buNone/>
            </a:pPr>
            <a:r>
              <a:rPr lang="en" b="1"/>
              <a:t>DFU Types</a:t>
            </a:r>
          </a:p>
        </p:txBody>
      </p:sp>
      <p:sp>
        <p:nvSpPr>
          <p:cNvPr id="263" name="Shape 263"/>
          <p:cNvSpPr/>
          <p:nvPr/>
        </p:nvSpPr>
        <p:spPr>
          <a:xfrm>
            <a:off x="5271875" y="5143100"/>
            <a:ext cx="631800" cy="7071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r</a:t>
            </a:r>
            <a:r>
              <a:rPr lang="en" sz="1200" baseline="-25000"/>
              <a:t>1</a:t>
            </a:r>
            <a:r>
              <a:rPr lang="en" sz="1200"/>
              <a:t> {...}</a:t>
            </a:r>
          </a:p>
          <a:p>
            <a:pPr lvl="0" rtl="0">
              <a:spcBef>
                <a:spcPts val="0"/>
              </a:spcBef>
              <a:buNone/>
            </a:pPr>
            <a:r>
              <a:rPr lang="en" sz="1200"/>
              <a:t>r</a:t>
            </a:r>
            <a:r>
              <a:rPr lang="en" sz="1200" baseline="-25000"/>
              <a:t>2</a:t>
            </a:r>
            <a:r>
              <a:rPr lang="en" sz="1200"/>
              <a:t> {...}</a:t>
            </a:r>
          </a:p>
        </p:txBody>
      </p:sp>
      <p:grpSp>
        <p:nvGrpSpPr>
          <p:cNvPr id="264" name="Shape 264"/>
          <p:cNvGrpSpPr/>
          <p:nvPr/>
        </p:nvGrpSpPr>
        <p:grpSpPr>
          <a:xfrm>
            <a:off x="2982086" y="4937771"/>
            <a:ext cx="1047966" cy="1111992"/>
            <a:chOff x="10507875" y="2876950"/>
            <a:chExt cx="1343374" cy="1606925"/>
          </a:xfrm>
        </p:grpSpPr>
        <p:sp>
          <p:nvSpPr>
            <p:cNvPr id="265" name="Shape 265"/>
            <p:cNvSpPr/>
            <p:nvPr/>
          </p:nvSpPr>
          <p:spPr>
            <a:xfrm>
              <a:off x="10507875" y="4062933"/>
              <a:ext cx="1343374" cy="420941"/>
            </a:xfrm>
            <a:prstGeom prst="flowChartMagneticDisk">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6" name="Shape 266"/>
            <p:cNvSpPr/>
            <p:nvPr/>
          </p:nvSpPr>
          <p:spPr>
            <a:xfrm>
              <a:off x="10507875" y="3667605"/>
              <a:ext cx="1343374" cy="420941"/>
            </a:xfrm>
            <a:prstGeom prst="flowChartMagneticDisk">
              <a:avLst/>
            </a:prstGeom>
            <a:solidFill>
              <a:schemeClr val="lt2"/>
            </a:solidFill>
            <a:ln w="19050" cap="flat" cmpd="sng">
              <a:solidFill>
                <a:srgbClr val="E6913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7" name="Shape 267"/>
            <p:cNvSpPr/>
            <p:nvPr/>
          </p:nvSpPr>
          <p:spPr>
            <a:xfrm>
              <a:off x="10507875" y="3272277"/>
              <a:ext cx="1343374" cy="420941"/>
            </a:xfrm>
            <a:prstGeom prst="flowChartMagneticDisk">
              <a:avLst/>
            </a:prstGeom>
            <a:solidFill>
              <a:schemeClr val="lt2"/>
            </a:solidFill>
            <a:ln w="19050" cap="flat" cmpd="sng">
              <a:solidFill>
                <a:srgbClr val="6AA84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8" name="Shape 268"/>
            <p:cNvSpPr/>
            <p:nvPr/>
          </p:nvSpPr>
          <p:spPr>
            <a:xfrm>
              <a:off x="10507875" y="2876950"/>
              <a:ext cx="1343374" cy="420941"/>
            </a:xfrm>
            <a:prstGeom prst="flowChartMagneticDisk">
              <a:avLst/>
            </a:prstGeom>
            <a:solidFill>
              <a:schemeClr val="lt2"/>
            </a:solidFill>
            <a:ln w="1905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269" name="Shape 269"/>
          <p:cNvGrpSpPr/>
          <p:nvPr/>
        </p:nvGrpSpPr>
        <p:grpSpPr>
          <a:xfrm>
            <a:off x="3090485" y="3748484"/>
            <a:ext cx="740436" cy="707082"/>
            <a:chOff x="12344450" y="2034300"/>
            <a:chExt cx="1895638" cy="1625850"/>
          </a:xfrm>
        </p:grpSpPr>
        <p:sp>
          <p:nvSpPr>
            <p:cNvPr id="270" name="Shape 270"/>
            <p:cNvSpPr/>
            <p:nvPr/>
          </p:nvSpPr>
          <p:spPr>
            <a:xfrm>
              <a:off x="13020019" y="2034300"/>
              <a:ext cx="544500" cy="462300"/>
            </a:xfrm>
            <a:prstGeom prst="roundRect">
              <a:avLst>
                <a:gd name="adj" fmla="val 16667"/>
              </a:avLst>
            </a:prstGeom>
            <a:solidFill>
              <a:srgbClr val="3D85C6"/>
            </a:solidFill>
            <a:ln w="3810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1" name="Shape 271"/>
            <p:cNvSpPr/>
            <p:nvPr/>
          </p:nvSpPr>
          <p:spPr>
            <a:xfrm>
              <a:off x="13695588" y="3197850"/>
              <a:ext cx="544500" cy="462300"/>
            </a:xfrm>
            <a:prstGeom prst="roundRect">
              <a:avLst>
                <a:gd name="adj" fmla="val 16667"/>
              </a:avLst>
            </a:prstGeom>
            <a:solidFill>
              <a:srgbClr val="3D85C6"/>
            </a:solidFill>
            <a:ln w="3810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2" name="Shape 272"/>
            <p:cNvSpPr/>
            <p:nvPr/>
          </p:nvSpPr>
          <p:spPr>
            <a:xfrm>
              <a:off x="13020019" y="3197850"/>
              <a:ext cx="544500" cy="462300"/>
            </a:xfrm>
            <a:prstGeom prst="roundRect">
              <a:avLst>
                <a:gd name="adj" fmla="val 16667"/>
              </a:avLst>
            </a:prstGeom>
            <a:solidFill>
              <a:srgbClr val="3D85C6"/>
            </a:solidFill>
            <a:ln w="3810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3" name="Shape 273"/>
            <p:cNvSpPr/>
            <p:nvPr/>
          </p:nvSpPr>
          <p:spPr>
            <a:xfrm>
              <a:off x="12344450" y="3197850"/>
              <a:ext cx="544500" cy="462300"/>
            </a:xfrm>
            <a:prstGeom prst="roundRect">
              <a:avLst>
                <a:gd name="adj" fmla="val 16667"/>
              </a:avLst>
            </a:prstGeom>
            <a:solidFill>
              <a:srgbClr val="3D85C6"/>
            </a:solidFill>
            <a:ln w="3810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274" name="Shape 274"/>
            <p:cNvCxnSpPr>
              <a:stCxn id="270" idx="2"/>
              <a:endCxn id="272" idx="0"/>
            </p:cNvCxnSpPr>
            <p:nvPr/>
          </p:nvCxnSpPr>
          <p:spPr>
            <a:xfrm>
              <a:off x="13292269" y="2496600"/>
              <a:ext cx="0" cy="701400"/>
            </a:xfrm>
            <a:prstGeom prst="straightConnector1">
              <a:avLst/>
            </a:prstGeom>
            <a:noFill/>
            <a:ln w="38100" cap="flat" cmpd="sng">
              <a:solidFill>
                <a:srgbClr val="3D85C6"/>
              </a:solidFill>
              <a:prstDash val="solid"/>
              <a:round/>
              <a:headEnd type="none" w="lg" len="lg"/>
              <a:tailEnd type="none" w="lg" len="lg"/>
            </a:ln>
          </p:spPr>
        </p:cxnSp>
        <p:cxnSp>
          <p:nvCxnSpPr>
            <p:cNvPr id="275" name="Shape 275"/>
            <p:cNvCxnSpPr>
              <a:stCxn id="273" idx="0"/>
              <a:endCxn id="271" idx="0"/>
            </p:cNvCxnSpPr>
            <p:nvPr/>
          </p:nvCxnSpPr>
          <p:spPr>
            <a:xfrm rot="-5400000" flipH="1">
              <a:off x="13291400" y="2523150"/>
              <a:ext cx="1500" cy="1350900"/>
            </a:xfrm>
            <a:prstGeom prst="bentConnector3">
              <a:avLst>
                <a:gd name="adj1" fmla="val -36502644"/>
              </a:avLst>
            </a:prstGeom>
            <a:noFill/>
            <a:ln w="38100" cap="flat" cmpd="sng">
              <a:solidFill>
                <a:srgbClr val="3D85C6"/>
              </a:solidFill>
              <a:prstDash val="solid"/>
              <a:round/>
              <a:headEnd type="none" w="lg" len="lg"/>
              <a:tailEnd type="none" w="lg" len="lg"/>
            </a:ln>
          </p:spPr>
        </p:cxnSp>
      </p:grpSp>
      <p:sp>
        <p:nvSpPr>
          <p:cNvPr id="276" name="Shape 276"/>
          <p:cNvSpPr/>
          <p:nvPr/>
        </p:nvSpPr>
        <p:spPr>
          <a:xfrm>
            <a:off x="6744175" y="2897300"/>
            <a:ext cx="2271401" cy="1792044"/>
          </a:xfrm>
          <a:prstGeom prst="irregularSeal1">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 b="1"/>
              <a:t>Constructed System</a:t>
            </a:r>
          </a:p>
        </p:txBody>
      </p:sp>
      <p:sp>
        <p:nvSpPr>
          <p:cNvPr id="277" name="Shape 277"/>
          <p:cNvSpPr txBox="1"/>
          <p:nvPr/>
        </p:nvSpPr>
        <p:spPr>
          <a:xfrm>
            <a:off x="335175" y="4765525"/>
            <a:ext cx="1448700" cy="462300"/>
          </a:xfrm>
          <a:prstGeom prst="rect">
            <a:avLst/>
          </a:prstGeom>
          <a:noFill/>
          <a:ln>
            <a:noFill/>
          </a:ln>
        </p:spPr>
        <p:txBody>
          <a:bodyPr lIns="91425" tIns="91425" rIns="91425" bIns="91425" anchor="t" anchorCtr="0">
            <a:noAutofit/>
          </a:bodyPr>
          <a:lstStyle/>
          <a:p>
            <a:pPr lvl="0" algn="ctr" rtl="0">
              <a:spcBef>
                <a:spcPts val="0"/>
              </a:spcBef>
              <a:buNone/>
            </a:pPr>
            <a:r>
              <a:rPr lang="en" b="1"/>
              <a:t>Partial Annotations</a:t>
            </a:r>
          </a:p>
        </p:txBody>
      </p:sp>
      <p:sp>
        <p:nvSpPr>
          <p:cNvPr id="278" name="Shape 278"/>
          <p:cNvSpPr txBox="1"/>
          <p:nvPr/>
        </p:nvSpPr>
        <p:spPr>
          <a:xfrm>
            <a:off x="335175" y="3241525"/>
            <a:ext cx="1448700" cy="613800"/>
          </a:xfrm>
          <a:prstGeom prst="rect">
            <a:avLst/>
          </a:prstGeom>
          <a:noFill/>
          <a:ln>
            <a:noFill/>
          </a:ln>
        </p:spPr>
        <p:txBody>
          <a:bodyPr lIns="91425" tIns="91425" rIns="91425" bIns="91425" anchor="t" anchorCtr="0">
            <a:noAutofit/>
          </a:bodyPr>
          <a:lstStyle/>
          <a:p>
            <a:pPr lvl="0" algn="ctr" rtl="0">
              <a:spcBef>
                <a:spcPts val="0"/>
              </a:spcBef>
              <a:buNone/>
            </a:pPr>
            <a:r>
              <a:rPr lang="en" b="1"/>
              <a:t>Discovery</a:t>
            </a:r>
          </a:p>
          <a:p>
            <a:pPr lvl="0" algn="ctr" rtl="0">
              <a:spcBef>
                <a:spcPts val="0"/>
              </a:spcBef>
              <a:buNone/>
            </a:pPr>
            <a:r>
              <a:rPr lang="en" b="1"/>
              <a:t>Analysis</a:t>
            </a:r>
          </a:p>
        </p:txBody>
      </p:sp>
      <p:sp>
        <p:nvSpPr>
          <p:cNvPr id="279" name="Shape 279"/>
          <p:cNvSpPr/>
          <p:nvPr/>
        </p:nvSpPr>
        <p:spPr>
          <a:xfrm>
            <a:off x="5348075" y="5219300"/>
            <a:ext cx="631800" cy="7071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r</a:t>
            </a:r>
            <a:r>
              <a:rPr lang="en" sz="1200" baseline="-25000"/>
              <a:t>1</a:t>
            </a:r>
            <a:r>
              <a:rPr lang="en" sz="1200"/>
              <a:t> {...}</a:t>
            </a:r>
          </a:p>
          <a:p>
            <a:pPr lvl="0" rtl="0">
              <a:spcBef>
                <a:spcPts val="0"/>
              </a:spcBef>
              <a:buNone/>
            </a:pPr>
            <a:r>
              <a:rPr lang="en" sz="1200"/>
              <a:t>r</a:t>
            </a:r>
            <a:r>
              <a:rPr lang="en" sz="1200" baseline="-25000"/>
              <a:t>2</a:t>
            </a:r>
            <a:r>
              <a:rPr lang="en" sz="1200"/>
              <a:t> {...}</a:t>
            </a:r>
          </a:p>
        </p:txBody>
      </p:sp>
      <p:sp>
        <p:nvSpPr>
          <p:cNvPr id="280" name="Shape 280"/>
          <p:cNvSpPr/>
          <p:nvPr/>
        </p:nvSpPr>
        <p:spPr>
          <a:xfrm>
            <a:off x="5424275" y="5295500"/>
            <a:ext cx="631800" cy="7071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r</a:t>
            </a:r>
            <a:r>
              <a:rPr lang="en" sz="1200" baseline="-25000"/>
              <a:t>1</a:t>
            </a:r>
            <a:r>
              <a:rPr lang="en" sz="1200"/>
              <a:t> {...}</a:t>
            </a:r>
          </a:p>
          <a:p>
            <a:pPr lvl="0" rtl="0">
              <a:spcBef>
                <a:spcPts val="0"/>
              </a:spcBef>
              <a:buNone/>
            </a:pPr>
            <a:r>
              <a:rPr lang="en" sz="1200"/>
              <a:t>r</a:t>
            </a:r>
            <a:r>
              <a:rPr lang="en" sz="1200" baseline="-25000"/>
              <a:t>2</a:t>
            </a:r>
            <a:r>
              <a:rPr lang="en" sz="1200"/>
              <a:t> {...}</a:t>
            </a:r>
          </a:p>
        </p:txBody>
      </p:sp>
      <p:grpSp>
        <p:nvGrpSpPr>
          <p:cNvPr id="281" name="Shape 281"/>
          <p:cNvGrpSpPr/>
          <p:nvPr/>
        </p:nvGrpSpPr>
        <p:grpSpPr>
          <a:xfrm>
            <a:off x="664975" y="5295500"/>
            <a:ext cx="784200" cy="915900"/>
            <a:chOff x="10507875" y="5372625"/>
            <a:chExt cx="784200" cy="915900"/>
          </a:xfrm>
        </p:grpSpPr>
        <p:sp>
          <p:nvSpPr>
            <p:cNvPr id="282" name="Shape 282"/>
            <p:cNvSpPr/>
            <p:nvPr/>
          </p:nvSpPr>
          <p:spPr>
            <a:xfrm>
              <a:off x="10507875" y="5372625"/>
              <a:ext cx="631800" cy="763500"/>
            </a:xfrm>
            <a:prstGeom prst="foldedCorner">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 sz="1200"/>
                <a:t>@dfu</a:t>
              </a:r>
            </a:p>
            <a:p>
              <a:pPr lvl="0" algn="ctr" rtl="0">
                <a:spcBef>
                  <a:spcPts val="0"/>
                </a:spcBef>
                <a:buNone/>
              </a:pPr>
              <a:r>
                <a:rPr lang="en" sz="1200"/>
                <a:t>...</a:t>
              </a:r>
            </a:p>
            <a:p>
              <a:pPr lvl="0" algn="ctr" rtl="0">
                <a:spcBef>
                  <a:spcPts val="0"/>
                </a:spcBef>
                <a:buNone/>
              </a:pPr>
              <a:r>
                <a:rPr lang="en" sz="1200"/>
                <a:t>@dfu</a:t>
              </a:r>
            </a:p>
          </p:txBody>
        </p:sp>
        <p:sp>
          <p:nvSpPr>
            <p:cNvPr id="283" name="Shape 283"/>
            <p:cNvSpPr/>
            <p:nvPr/>
          </p:nvSpPr>
          <p:spPr>
            <a:xfrm>
              <a:off x="10584075" y="5448825"/>
              <a:ext cx="631800" cy="763500"/>
            </a:xfrm>
            <a:prstGeom prst="foldedCorner">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t>@dfu</a:t>
              </a:r>
            </a:p>
            <a:p>
              <a:pPr lvl="0" algn="ctr" rtl="0">
                <a:spcBef>
                  <a:spcPts val="0"/>
                </a:spcBef>
                <a:buNone/>
              </a:pPr>
              <a:r>
                <a:rPr lang="en" sz="1200"/>
                <a:t>...</a:t>
              </a:r>
            </a:p>
            <a:p>
              <a:pPr lvl="0" algn="ctr" rtl="0">
                <a:spcBef>
                  <a:spcPts val="0"/>
                </a:spcBef>
                <a:buNone/>
              </a:pPr>
              <a:r>
                <a:rPr lang="en" sz="1200"/>
                <a:t>@dfu</a:t>
              </a:r>
            </a:p>
          </p:txBody>
        </p:sp>
        <p:sp>
          <p:nvSpPr>
            <p:cNvPr id="284" name="Shape 284"/>
            <p:cNvSpPr/>
            <p:nvPr/>
          </p:nvSpPr>
          <p:spPr>
            <a:xfrm>
              <a:off x="10660275" y="5525025"/>
              <a:ext cx="631800" cy="763500"/>
            </a:xfrm>
            <a:prstGeom prst="foldedCorner">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t>@dfu</a:t>
              </a:r>
            </a:p>
            <a:p>
              <a:pPr lvl="0" algn="ctr" rtl="0">
                <a:spcBef>
                  <a:spcPts val="0"/>
                </a:spcBef>
                <a:buNone/>
              </a:pPr>
              <a:r>
                <a:rPr lang="en" sz="1200"/>
                <a:t>...</a:t>
              </a:r>
            </a:p>
            <a:p>
              <a:pPr lvl="0" algn="ctr" rtl="0">
                <a:spcBef>
                  <a:spcPts val="0"/>
                </a:spcBef>
                <a:buNone/>
              </a:pPr>
              <a:r>
                <a:rPr lang="en" sz="1200"/>
                <a:t>@dfu</a:t>
              </a:r>
            </a:p>
          </p:txBody>
        </p:sp>
      </p:grpSp>
      <p:pic>
        <p:nvPicPr>
          <p:cNvPr id="285" name="Shape 285"/>
          <p:cNvPicPr preferRelativeResize="0"/>
          <p:nvPr/>
        </p:nvPicPr>
        <p:blipFill>
          <a:blip r:embed="rId3">
            <a:alphaModFix/>
          </a:blip>
          <a:stretch>
            <a:fillRect/>
          </a:stretch>
        </p:blipFill>
        <p:spPr>
          <a:xfrm>
            <a:off x="757450" y="3855325"/>
            <a:ext cx="740449" cy="740449"/>
          </a:xfrm>
          <a:prstGeom prst="rect">
            <a:avLst/>
          </a:prstGeom>
          <a:noFill/>
          <a:ln>
            <a:noFill/>
          </a:ln>
        </p:spPr>
      </p:pic>
      <p:sp>
        <p:nvSpPr>
          <p:cNvPr id="286" name="Shape 286"/>
          <p:cNvSpPr/>
          <p:nvPr/>
        </p:nvSpPr>
        <p:spPr>
          <a:xfrm rot="2586355">
            <a:off x="1340197" y="4759617"/>
            <a:ext cx="1450502" cy="344063"/>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7" name="Shape 287"/>
          <p:cNvSpPr/>
          <p:nvPr/>
        </p:nvSpPr>
        <p:spPr>
          <a:xfrm>
            <a:off x="1664525" y="5547975"/>
            <a:ext cx="1047900" cy="3276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8" name="Shape 288"/>
          <p:cNvSpPr/>
          <p:nvPr/>
        </p:nvSpPr>
        <p:spPr>
          <a:xfrm>
            <a:off x="4044672" y="3990375"/>
            <a:ext cx="1047900" cy="3276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9" name="Shape 289"/>
          <p:cNvSpPr/>
          <p:nvPr/>
        </p:nvSpPr>
        <p:spPr>
          <a:xfrm>
            <a:off x="4197074" y="5514375"/>
            <a:ext cx="910200" cy="3276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0" name="Shape 290"/>
          <p:cNvSpPr/>
          <p:nvPr/>
        </p:nvSpPr>
        <p:spPr>
          <a:xfrm rot="2648057">
            <a:off x="3950515" y="4709767"/>
            <a:ext cx="1263602" cy="32778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1" name="Shape 291"/>
          <p:cNvSpPr/>
          <p:nvPr/>
        </p:nvSpPr>
        <p:spPr>
          <a:xfrm rot="5400000">
            <a:off x="6313300" y="1419375"/>
            <a:ext cx="910200" cy="2121000"/>
          </a:xfrm>
          <a:prstGeom prst="bentArrow">
            <a:avLst>
              <a:gd name="adj1" fmla="val 17976"/>
              <a:gd name="adj2" fmla="val 22857"/>
              <a:gd name="adj3" fmla="val 25000"/>
              <a:gd name="adj4" fmla="val 43750"/>
            </a:avLst>
          </a:prstGeom>
          <a:solidFill>
            <a:srgbClr val="6D9EEB"/>
          </a:solid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2" name="Shape 292"/>
          <p:cNvSpPr/>
          <p:nvPr/>
        </p:nvSpPr>
        <p:spPr>
          <a:xfrm rot="5400000" flipH="1">
            <a:off x="6801400" y="4697200"/>
            <a:ext cx="953700" cy="1148700"/>
          </a:xfrm>
          <a:prstGeom prst="bentArrow">
            <a:avLst>
              <a:gd name="adj1" fmla="val 19392"/>
              <a:gd name="adj2" fmla="val 22248"/>
              <a:gd name="adj3" fmla="val 25000"/>
              <a:gd name="adj4" fmla="val 4375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293" name="Shape 293"/>
          <p:cNvCxnSpPr/>
          <p:nvPr/>
        </p:nvCxnSpPr>
        <p:spPr>
          <a:xfrm rot="10800000" flipH="1">
            <a:off x="18825" y="1175450"/>
            <a:ext cx="9154200" cy="30900"/>
          </a:xfrm>
          <a:prstGeom prst="straightConnector1">
            <a:avLst/>
          </a:prstGeom>
          <a:noFill/>
          <a:ln w="9525" cap="flat" cmpd="sng">
            <a:solidFill>
              <a:srgbClr val="FF0000"/>
            </a:solidFill>
            <a:prstDash val="solid"/>
            <a:round/>
            <a:headEnd type="none" w="lg" len="lg"/>
            <a:tailEnd type="none" w="lg" len="lg"/>
          </a:ln>
        </p:spPr>
      </p:cxnSp>
      <p:pic>
        <p:nvPicPr>
          <p:cNvPr id="294" name="Shape 294"/>
          <p:cNvPicPr preferRelativeResize="0"/>
          <p:nvPr/>
        </p:nvPicPr>
        <p:blipFill>
          <a:blip r:embed="rId4">
            <a:alphaModFix/>
          </a:blip>
          <a:stretch>
            <a:fillRect/>
          </a:stretch>
        </p:blipFill>
        <p:spPr>
          <a:xfrm>
            <a:off x="6920075" y="142750"/>
            <a:ext cx="2095500" cy="647700"/>
          </a:xfrm>
          <a:prstGeom prst="rect">
            <a:avLst/>
          </a:prstGeom>
          <a:noFill/>
          <a:ln>
            <a:noFill/>
          </a:ln>
        </p:spPr>
      </p:pic>
      <p:sp>
        <p:nvSpPr>
          <p:cNvPr id="295" name="Shape 295"/>
          <p:cNvSpPr/>
          <p:nvPr/>
        </p:nvSpPr>
        <p:spPr>
          <a:xfrm rot="10800000" flipH="1">
            <a:off x="2023925" y="2993175"/>
            <a:ext cx="631800" cy="1893000"/>
          </a:xfrm>
          <a:prstGeom prst="bentArrow">
            <a:avLst>
              <a:gd name="adj1" fmla="val 23591"/>
              <a:gd name="adj2" fmla="val 22857"/>
              <a:gd name="adj3" fmla="val 25000"/>
              <a:gd name="adj4" fmla="val 43750"/>
            </a:avLst>
          </a:prstGeom>
          <a:solidFill>
            <a:srgbClr val="6D9EEB"/>
          </a:solid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6" name="Shape 296"/>
          <p:cNvSpPr txBox="1"/>
          <p:nvPr/>
        </p:nvSpPr>
        <p:spPr>
          <a:xfrm>
            <a:off x="953675" y="6419975"/>
            <a:ext cx="7727400" cy="378000"/>
          </a:xfrm>
          <a:prstGeom prst="rect">
            <a:avLst/>
          </a:prstGeom>
          <a:solidFill>
            <a:srgbClr val="FFFF00"/>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None/>
            </a:pPr>
            <a:r>
              <a:rPr lang="en" sz="1600" b="1"/>
              <a:t>The environment and mission motivate the design of the constructed system</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Shape 828"/>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Android Bug</a:t>
            </a:r>
          </a:p>
        </p:txBody>
      </p:sp>
      <p:sp>
        <p:nvSpPr>
          <p:cNvPr id="829" name="Shape 829"/>
          <p:cNvSpPr txBox="1">
            <a:spLocks noGrp="1"/>
          </p:cNvSpPr>
          <p:nvPr>
            <p:ph type="body" idx="1"/>
          </p:nvPr>
        </p:nvSpPr>
        <p:spPr>
          <a:xfrm>
            <a:off x="311700" y="1536633"/>
            <a:ext cx="3999900" cy="4555200"/>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sz="1800">
                <a:solidFill>
                  <a:schemeClr val="dk1"/>
                </a:solidFill>
              </a:rPr>
              <a:t>Examples</a:t>
            </a:r>
          </a:p>
          <a:p>
            <a:pPr lvl="0" rtl="0">
              <a:lnSpc>
                <a:spcPct val="100000"/>
              </a:lnSpc>
              <a:spcBef>
                <a:spcPts val="0"/>
              </a:spcBef>
              <a:spcAft>
                <a:spcPts val="0"/>
              </a:spcAft>
              <a:buNone/>
            </a:pPr>
            <a:endParaRPr sz="1800">
              <a:solidFill>
                <a:schemeClr val="dk1"/>
              </a:solidFill>
            </a:endParaRPr>
          </a:p>
          <a:p>
            <a:pPr marL="457200" lvl="0" indent="-342900" rtl="0">
              <a:lnSpc>
                <a:spcPct val="100000"/>
              </a:lnSpc>
              <a:spcBef>
                <a:spcPts val="0"/>
              </a:spcBef>
              <a:spcAft>
                <a:spcPts val="0"/>
              </a:spcAft>
              <a:buClr>
                <a:schemeClr val="dk1"/>
              </a:buClr>
              <a:buSzPct val="100000"/>
            </a:pPr>
            <a:r>
              <a:rPr lang="en" sz="1800">
                <a:solidFill>
                  <a:schemeClr val="dk1"/>
                </a:solidFill>
              </a:rPr>
              <a:t>Bluetooth beacon resource leak</a:t>
            </a:r>
          </a:p>
          <a:p>
            <a:pPr marL="457200" lvl="0" indent="-342900" rtl="0">
              <a:lnSpc>
                <a:spcPct val="100000"/>
              </a:lnSpc>
              <a:spcBef>
                <a:spcPts val="0"/>
              </a:spcBef>
              <a:spcAft>
                <a:spcPts val="0"/>
              </a:spcAft>
              <a:buClr>
                <a:schemeClr val="dk1"/>
              </a:buClr>
              <a:buSzPct val="100000"/>
            </a:pPr>
            <a:r>
              <a:rPr lang="en" sz="1800">
                <a:solidFill>
                  <a:schemeClr val="dk1"/>
                </a:solidFill>
              </a:rPr>
              <a:t>Heart-bleed</a:t>
            </a:r>
          </a:p>
          <a:p>
            <a:pPr lvl="0" rtl="0">
              <a:lnSpc>
                <a:spcPct val="100000"/>
              </a:lnSpc>
              <a:spcBef>
                <a:spcPts val="0"/>
              </a:spcBef>
              <a:spcAft>
                <a:spcPts val="0"/>
              </a:spcAft>
              <a:buNone/>
            </a:pPr>
            <a:endParaRPr sz="1800">
              <a:solidFill>
                <a:schemeClr val="dk1"/>
              </a:solidFill>
            </a:endParaRPr>
          </a:p>
        </p:txBody>
      </p:sp>
      <p:sp>
        <p:nvSpPr>
          <p:cNvPr id="830" name="Shape 830"/>
          <p:cNvSpPr txBox="1">
            <a:spLocks noGrp="1"/>
          </p:cNvSpPr>
          <p:nvPr>
            <p:ph type="body" idx="2"/>
          </p:nvPr>
        </p:nvSpPr>
        <p:spPr>
          <a:xfrm>
            <a:off x="4695450" y="1780100"/>
            <a:ext cx="3999900" cy="4555200"/>
          </a:xfrm>
          <a:prstGeom prst="rect">
            <a:avLst/>
          </a:prstGeom>
        </p:spPr>
        <p:txBody>
          <a:bodyPr lIns="91425" tIns="91425" rIns="91425" bIns="91425" anchor="t" anchorCtr="0">
            <a:noAutofit/>
          </a:bodyPr>
          <a:lstStyle/>
          <a:p>
            <a:pPr lvl="0" rtl="0">
              <a:spcBef>
                <a:spcPts val="0"/>
              </a:spcBef>
              <a:buNone/>
            </a:pPr>
            <a:r>
              <a:rPr lang="en" sz="1800"/>
              <a:t>Approaches</a:t>
            </a:r>
          </a:p>
          <a:p>
            <a:pPr marL="457200" lvl="0" indent="-342900" rtl="0">
              <a:spcBef>
                <a:spcPts val="0"/>
              </a:spcBef>
              <a:buSzPct val="100000"/>
            </a:pPr>
            <a:r>
              <a:rPr lang="en" sz="1800"/>
              <a:t>Backport</a:t>
            </a:r>
          </a:p>
          <a:p>
            <a:pPr marL="457200" lvl="0" indent="-342900" rtl="0">
              <a:spcBef>
                <a:spcPts val="0"/>
              </a:spcBef>
              <a:buSzPct val="100000"/>
            </a:pPr>
            <a:r>
              <a:rPr lang="en" sz="1800"/>
              <a:t>Work-around</a:t>
            </a:r>
          </a:p>
          <a:p>
            <a:pPr marL="457200" lvl="0" indent="-342900" rtl="0">
              <a:spcBef>
                <a:spcPts val="0"/>
              </a:spcBef>
              <a:buSzPct val="100000"/>
            </a:pPr>
            <a:r>
              <a:rPr lang="en" sz="1800"/>
              <a:t>Repaired version</a:t>
            </a:r>
          </a:p>
          <a:p>
            <a:pPr marL="457200" lvl="0" indent="-342900">
              <a:spcBef>
                <a:spcPts val="0"/>
              </a:spcBef>
              <a:buSzPct val="100000"/>
            </a:pPr>
            <a:r>
              <a:rPr lang="en" sz="1800"/>
              <a:t>No-fix</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Shape 835"/>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Android Variability</a:t>
            </a:r>
          </a:p>
        </p:txBody>
      </p:sp>
      <p:sp>
        <p:nvSpPr>
          <p:cNvPr id="836" name="Shape 836"/>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marL="457200" lvl="0" indent="-381000">
              <a:spcBef>
                <a:spcPts val="0"/>
              </a:spcBef>
              <a:buSzPct val="100000"/>
            </a:pPr>
            <a:r>
              <a:rPr lang="en" sz="2400"/>
              <a:t>AsyncTask thread model</a:t>
            </a:r>
          </a:p>
          <a:p>
            <a:pPr marL="457200" lvl="0" indent="-381000">
              <a:spcBef>
                <a:spcPts val="0"/>
              </a:spcBef>
              <a:buSzPct val="100000"/>
            </a:pPr>
            <a:r>
              <a:rPr lang="en" sz="2400"/>
              <a:t>Permissions model </a:t>
            </a:r>
          </a:p>
          <a:p>
            <a:pPr marL="457200" lvl="0" indent="-381000" rtl="0">
              <a:spcBef>
                <a:spcPts val="0"/>
              </a:spcBef>
              <a:buSzPct val="100000"/>
            </a:pPr>
            <a:r>
              <a:rPr lang="en" sz="2400"/>
              <a:t>File access rules SD-Card, etc.</a:t>
            </a:r>
          </a:p>
          <a:p>
            <a:pPr marL="457200" lvl="0" indent="-381000" rtl="0">
              <a:spcBef>
                <a:spcPts val="0"/>
              </a:spcBef>
              <a:buSzPct val="100000"/>
            </a:pPr>
            <a:r>
              <a:rPr lang="en" sz="2400"/>
              <a:t>UI design principles : material design</a:t>
            </a:r>
          </a:p>
          <a:p>
            <a:pPr marL="457200" lvl="0" indent="-381000" rtl="0">
              <a:spcBef>
                <a:spcPts val="0"/>
              </a:spcBef>
              <a:buSzPct val="100000"/>
            </a:pPr>
            <a:r>
              <a:rPr lang="en" sz="2400"/>
              <a:t>Feature/API availability</a:t>
            </a:r>
          </a:p>
          <a:p>
            <a:pPr marL="914400" lvl="1" indent="-381000" rtl="0">
              <a:lnSpc>
                <a:spcPct val="100000"/>
              </a:lnSpc>
              <a:spcBef>
                <a:spcPts val="0"/>
              </a:spcBef>
              <a:spcAft>
                <a:spcPts val="0"/>
              </a:spcAft>
              <a:buSzPct val="133333"/>
            </a:pPr>
            <a:r>
              <a:rPr lang="en" sz="1800"/>
              <a:t>Full Disk Encryption availability</a:t>
            </a:r>
          </a:p>
          <a:p>
            <a:pPr marL="914400" lvl="1" indent="-342900" rtl="0">
              <a:lnSpc>
                <a:spcPct val="100000"/>
              </a:lnSpc>
              <a:spcBef>
                <a:spcPts val="0"/>
              </a:spcBef>
              <a:spcAft>
                <a:spcPts val="0"/>
              </a:spcAft>
              <a:buSzPct val="100000"/>
            </a:pPr>
            <a:r>
              <a:rPr lang="en" sz="1800" u="sng">
                <a:solidFill>
                  <a:schemeClr val="accent5"/>
                </a:solidFill>
                <a:hlinkClick r:id="rId3"/>
              </a:rPr>
              <a:t>https://developer.android.com/topic/libraries/support-library/features.html</a:t>
            </a:r>
          </a:p>
          <a:p>
            <a:pPr lvl="0" rtl="0">
              <a:spcBef>
                <a:spcPts val="0"/>
              </a:spcBef>
              <a:buNone/>
            </a:pPr>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Shape 841"/>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AsyncTask Variability</a:t>
            </a:r>
          </a:p>
        </p:txBody>
      </p:sp>
      <p:sp>
        <p:nvSpPr>
          <p:cNvPr id="842" name="Shape 842"/>
          <p:cNvSpPr/>
          <p:nvPr/>
        </p:nvSpPr>
        <p:spPr>
          <a:xfrm>
            <a:off x="1489600" y="2953700"/>
            <a:ext cx="1438500" cy="11712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1400"/>
              <a:t>Single Thread</a:t>
            </a:r>
          </a:p>
        </p:txBody>
      </p:sp>
      <p:sp>
        <p:nvSpPr>
          <p:cNvPr id="843" name="Shape 843"/>
          <p:cNvSpPr/>
          <p:nvPr/>
        </p:nvSpPr>
        <p:spPr>
          <a:xfrm>
            <a:off x="5194050" y="2953700"/>
            <a:ext cx="1438500" cy="11712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400"/>
              <a:t>Thread Pool</a:t>
            </a:r>
          </a:p>
        </p:txBody>
      </p:sp>
      <p:cxnSp>
        <p:nvCxnSpPr>
          <p:cNvPr id="844" name="Shape 844"/>
          <p:cNvCxnSpPr>
            <a:stCxn id="842" idx="0"/>
            <a:endCxn id="845" idx="1"/>
          </p:cNvCxnSpPr>
          <p:nvPr/>
        </p:nvCxnSpPr>
        <p:spPr>
          <a:xfrm rot="-5400000">
            <a:off x="2513350" y="2054900"/>
            <a:ext cx="594300" cy="1203300"/>
          </a:xfrm>
          <a:prstGeom prst="curvedConnector2">
            <a:avLst/>
          </a:prstGeom>
          <a:noFill/>
          <a:ln w="28575" cap="flat" cmpd="sng">
            <a:solidFill>
              <a:schemeClr val="dk2"/>
            </a:solidFill>
            <a:prstDash val="solid"/>
            <a:round/>
            <a:headEnd type="none" w="lg" len="lg"/>
            <a:tailEnd type="none" w="lg" len="lg"/>
          </a:ln>
        </p:spPr>
      </p:cxnSp>
      <p:sp>
        <p:nvSpPr>
          <p:cNvPr id="845" name="Shape 845"/>
          <p:cNvSpPr/>
          <p:nvPr/>
        </p:nvSpPr>
        <p:spPr>
          <a:xfrm>
            <a:off x="3412025" y="1935166"/>
            <a:ext cx="1260300" cy="8487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1400"/>
              <a:t>Donut</a:t>
            </a:r>
          </a:p>
        </p:txBody>
      </p:sp>
      <p:cxnSp>
        <p:nvCxnSpPr>
          <p:cNvPr id="846" name="Shape 846"/>
          <p:cNvCxnSpPr>
            <a:stCxn id="845" idx="3"/>
            <a:endCxn id="843" idx="0"/>
          </p:cNvCxnSpPr>
          <p:nvPr/>
        </p:nvCxnSpPr>
        <p:spPr>
          <a:xfrm>
            <a:off x="4672325" y="2359516"/>
            <a:ext cx="1241100" cy="594300"/>
          </a:xfrm>
          <a:prstGeom prst="curvedConnector2">
            <a:avLst/>
          </a:prstGeom>
          <a:noFill/>
          <a:ln w="28575" cap="flat" cmpd="sng">
            <a:solidFill>
              <a:schemeClr val="dk2"/>
            </a:solidFill>
            <a:prstDash val="solid"/>
            <a:round/>
            <a:headEnd type="none" w="lg" len="lg"/>
            <a:tailEnd type="none" w="lg" len="lg"/>
          </a:ln>
        </p:spPr>
      </p:cxnSp>
      <p:sp>
        <p:nvSpPr>
          <p:cNvPr id="847" name="Shape 847"/>
          <p:cNvSpPr/>
          <p:nvPr/>
        </p:nvSpPr>
        <p:spPr>
          <a:xfrm>
            <a:off x="3240475" y="4600300"/>
            <a:ext cx="1438500" cy="933600"/>
          </a:xfrm>
          <a:prstGeom prst="lef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1400"/>
              <a:t>Honeycomb</a:t>
            </a:r>
          </a:p>
        </p:txBody>
      </p:sp>
      <p:cxnSp>
        <p:nvCxnSpPr>
          <p:cNvPr id="848" name="Shape 848"/>
          <p:cNvCxnSpPr>
            <a:stCxn id="843" idx="2"/>
            <a:endCxn id="847" idx="3"/>
          </p:cNvCxnSpPr>
          <p:nvPr/>
        </p:nvCxnSpPr>
        <p:spPr>
          <a:xfrm rot="5400000">
            <a:off x="4825050" y="3978950"/>
            <a:ext cx="942300" cy="1234200"/>
          </a:xfrm>
          <a:prstGeom prst="curvedConnector2">
            <a:avLst/>
          </a:prstGeom>
          <a:noFill/>
          <a:ln w="28575" cap="flat" cmpd="sng">
            <a:solidFill>
              <a:schemeClr val="dk2"/>
            </a:solidFill>
            <a:prstDash val="solid"/>
            <a:round/>
            <a:headEnd type="none" w="lg" len="lg"/>
            <a:tailEnd type="none" w="lg" len="lg"/>
          </a:ln>
        </p:spPr>
      </p:cxnSp>
      <p:cxnSp>
        <p:nvCxnSpPr>
          <p:cNvPr id="849" name="Shape 849"/>
          <p:cNvCxnSpPr>
            <a:stCxn id="847" idx="1"/>
            <a:endCxn id="842" idx="2"/>
          </p:cNvCxnSpPr>
          <p:nvPr/>
        </p:nvCxnSpPr>
        <p:spPr>
          <a:xfrm rot="10800000">
            <a:off x="2208775" y="4124800"/>
            <a:ext cx="1031700" cy="942300"/>
          </a:xfrm>
          <a:prstGeom prst="curvedConnector2">
            <a:avLst/>
          </a:prstGeom>
          <a:noFill/>
          <a:ln w="28575" cap="flat" cmpd="sng">
            <a:solidFill>
              <a:schemeClr val="dk2"/>
            </a:solidFill>
            <a:prstDash val="solid"/>
            <a:round/>
            <a:headEnd type="none" w="lg" len="lg"/>
            <a:tailEnd type="none" w="lg" len="lg"/>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Shape 854"/>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Permissions Granularity</a:t>
            </a:r>
          </a:p>
        </p:txBody>
      </p:sp>
      <p:sp>
        <p:nvSpPr>
          <p:cNvPr id="855" name="Shape 855"/>
          <p:cNvSpPr/>
          <p:nvPr/>
        </p:nvSpPr>
        <p:spPr>
          <a:xfrm>
            <a:off x="1489600" y="2953700"/>
            <a:ext cx="1438500" cy="11712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400"/>
              <a:t>Static All Permission</a:t>
            </a:r>
          </a:p>
        </p:txBody>
      </p:sp>
      <p:sp>
        <p:nvSpPr>
          <p:cNvPr id="856" name="Shape 856"/>
          <p:cNvSpPr/>
          <p:nvPr/>
        </p:nvSpPr>
        <p:spPr>
          <a:xfrm>
            <a:off x="5194050" y="2953700"/>
            <a:ext cx="1438500" cy="11712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400"/>
              <a:t>Dynamic Permission Grain</a:t>
            </a:r>
          </a:p>
        </p:txBody>
      </p:sp>
      <p:cxnSp>
        <p:nvCxnSpPr>
          <p:cNvPr id="857" name="Shape 857"/>
          <p:cNvCxnSpPr>
            <a:stCxn id="855" idx="0"/>
            <a:endCxn id="858" idx="1"/>
          </p:cNvCxnSpPr>
          <p:nvPr/>
        </p:nvCxnSpPr>
        <p:spPr>
          <a:xfrm rot="-5400000">
            <a:off x="2405050" y="2163200"/>
            <a:ext cx="594300" cy="986700"/>
          </a:xfrm>
          <a:prstGeom prst="curvedConnector2">
            <a:avLst/>
          </a:prstGeom>
          <a:noFill/>
          <a:ln w="28575" cap="flat" cmpd="sng">
            <a:solidFill>
              <a:schemeClr val="dk2"/>
            </a:solidFill>
            <a:prstDash val="solid"/>
            <a:round/>
            <a:headEnd type="none" w="lg" len="lg"/>
            <a:tailEnd type="none" w="lg" len="lg"/>
          </a:ln>
        </p:spPr>
      </p:cxnSp>
      <p:sp>
        <p:nvSpPr>
          <p:cNvPr id="858" name="Shape 858"/>
          <p:cNvSpPr/>
          <p:nvPr/>
        </p:nvSpPr>
        <p:spPr>
          <a:xfrm>
            <a:off x="3195675" y="1935166"/>
            <a:ext cx="1795500" cy="8487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400"/>
              <a:t>Marshmallow</a:t>
            </a:r>
          </a:p>
        </p:txBody>
      </p:sp>
      <p:cxnSp>
        <p:nvCxnSpPr>
          <p:cNvPr id="859" name="Shape 859"/>
          <p:cNvCxnSpPr>
            <a:stCxn id="858" idx="3"/>
            <a:endCxn id="856" idx="0"/>
          </p:cNvCxnSpPr>
          <p:nvPr/>
        </p:nvCxnSpPr>
        <p:spPr>
          <a:xfrm>
            <a:off x="4991175" y="2359516"/>
            <a:ext cx="922200" cy="594300"/>
          </a:xfrm>
          <a:prstGeom prst="curvedConnector2">
            <a:avLst/>
          </a:prstGeom>
          <a:noFill/>
          <a:ln w="28575" cap="flat" cmpd="sng">
            <a:solidFill>
              <a:schemeClr val="dk2"/>
            </a:solidFill>
            <a:prstDash val="solid"/>
            <a:round/>
            <a:headEnd type="none" w="lg" len="lg"/>
            <a:tailEnd type="none" w="lg" len="lg"/>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Shape 864"/>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SD Card Access</a:t>
            </a:r>
          </a:p>
        </p:txBody>
      </p:sp>
      <p:sp>
        <p:nvSpPr>
          <p:cNvPr id="865" name="Shape 865"/>
          <p:cNvSpPr/>
          <p:nvPr/>
        </p:nvSpPr>
        <p:spPr>
          <a:xfrm>
            <a:off x="1489600" y="2953700"/>
            <a:ext cx="1438500" cy="11712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400"/>
              <a:t>Global Access</a:t>
            </a:r>
          </a:p>
        </p:txBody>
      </p:sp>
      <p:sp>
        <p:nvSpPr>
          <p:cNvPr id="866" name="Shape 866"/>
          <p:cNvSpPr/>
          <p:nvPr/>
        </p:nvSpPr>
        <p:spPr>
          <a:xfrm>
            <a:off x="5194050" y="2953700"/>
            <a:ext cx="1438500" cy="11712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400"/>
              <a:t>Application partitioning and permissions</a:t>
            </a:r>
          </a:p>
        </p:txBody>
      </p:sp>
      <p:cxnSp>
        <p:nvCxnSpPr>
          <p:cNvPr id="867" name="Shape 867"/>
          <p:cNvCxnSpPr>
            <a:stCxn id="865" idx="0"/>
            <a:endCxn id="868" idx="1"/>
          </p:cNvCxnSpPr>
          <p:nvPr/>
        </p:nvCxnSpPr>
        <p:spPr>
          <a:xfrm rot="-5400000">
            <a:off x="2405050" y="2163200"/>
            <a:ext cx="594300" cy="986700"/>
          </a:xfrm>
          <a:prstGeom prst="curvedConnector2">
            <a:avLst/>
          </a:prstGeom>
          <a:noFill/>
          <a:ln w="28575" cap="flat" cmpd="sng">
            <a:solidFill>
              <a:schemeClr val="dk2"/>
            </a:solidFill>
            <a:prstDash val="solid"/>
            <a:round/>
            <a:headEnd type="none" w="lg" len="lg"/>
            <a:tailEnd type="none" w="lg" len="lg"/>
          </a:ln>
        </p:spPr>
      </p:cxnSp>
      <p:sp>
        <p:nvSpPr>
          <p:cNvPr id="868" name="Shape 868"/>
          <p:cNvSpPr/>
          <p:nvPr/>
        </p:nvSpPr>
        <p:spPr>
          <a:xfrm>
            <a:off x="3195675" y="1935166"/>
            <a:ext cx="1795500" cy="8487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400"/>
              <a:t>KitKat</a:t>
            </a:r>
          </a:p>
        </p:txBody>
      </p:sp>
      <p:cxnSp>
        <p:nvCxnSpPr>
          <p:cNvPr id="869" name="Shape 869"/>
          <p:cNvCxnSpPr>
            <a:stCxn id="868" idx="3"/>
            <a:endCxn id="866" idx="0"/>
          </p:cNvCxnSpPr>
          <p:nvPr/>
        </p:nvCxnSpPr>
        <p:spPr>
          <a:xfrm>
            <a:off x="4991175" y="2359516"/>
            <a:ext cx="922200" cy="594300"/>
          </a:xfrm>
          <a:prstGeom prst="curvedConnector2">
            <a:avLst/>
          </a:prstGeom>
          <a:noFill/>
          <a:ln w="28575" cap="flat" cmpd="sng">
            <a:solidFill>
              <a:schemeClr val="dk2"/>
            </a:solidFill>
            <a:prstDash val="solid"/>
            <a:round/>
            <a:headEnd type="none" w="lg" len="lg"/>
            <a:tailEnd type="none" w="lg" len="lg"/>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Shape 874"/>
          <p:cNvSpPr txBox="1">
            <a:spLocks noGrp="1"/>
          </p:cNvSpPr>
          <p:nvPr>
            <p:ph type="title"/>
          </p:nvPr>
        </p:nvSpPr>
        <p:spPr>
          <a:xfrm>
            <a:off x="311700" y="613666"/>
            <a:ext cx="8520600" cy="763500"/>
          </a:xfrm>
          <a:prstGeom prst="rect">
            <a:avLst/>
          </a:prstGeom>
        </p:spPr>
        <p:txBody>
          <a:bodyPr lIns="91425" tIns="91425" rIns="91425" bIns="91425" anchor="t" anchorCtr="0">
            <a:noAutofit/>
          </a:bodyPr>
          <a:lstStyle/>
          <a:p>
            <a:pPr lvl="0">
              <a:spcBef>
                <a:spcPts val="0"/>
              </a:spcBef>
              <a:buNone/>
            </a:pPr>
            <a:r>
              <a:rPr lang="en"/>
              <a:t>Bad Guy Recognition</a:t>
            </a:r>
          </a:p>
        </p:txBody>
      </p:sp>
      <p:sp>
        <p:nvSpPr>
          <p:cNvPr id="875" name="Shape 875"/>
          <p:cNvSpPr/>
          <p:nvPr/>
        </p:nvSpPr>
        <p:spPr>
          <a:xfrm>
            <a:off x="311700" y="3733366"/>
            <a:ext cx="1712400" cy="16437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 sz="1400"/>
              <a:t>Camara</a:t>
            </a:r>
          </a:p>
        </p:txBody>
      </p:sp>
      <p:sp>
        <p:nvSpPr>
          <p:cNvPr id="876" name="Shape 876"/>
          <p:cNvSpPr/>
          <p:nvPr/>
        </p:nvSpPr>
        <p:spPr>
          <a:xfrm>
            <a:off x="2176325" y="4068066"/>
            <a:ext cx="1217400" cy="9132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400"/>
              <a:t>CPU</a:t>
            </a:r>
          </a:p>
        </p:txBody>
      </p:sp>
      <p:sp>
        <p:nvSpPr>
          <p:cNvPr id="877" name="Shape 877"/>
          <p:cNvSpPr/>
          <p:nvPr/>
        </p:nvSpPr>
        <p:spPr>
          <a:xfrm>
            <a:off x="3896125" y="4068066"/>
            <a:ext cx="1217400" cy="9132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400"/>
              <a:t>Memory</a:t>
            </a:r>
          </a:p>
        </p:txBody>
      </p:sp>
      <p:sp>
        <p:nvSpPr>
          <p:cNvPr id="878" name="Shape 878"/>
          <p:cNvSpPr/>
          <p:nvPr/>
        </p:nvSpPr>
        <p:spPr>
          <a:xfrm>
            <a:off x="5615925" y="4068066"/>
            <a:ext cx="1217400" cy="9132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400"/>
              <a:t>Algorithm</a:t>
            </a:r>
          </a:p>
        </p:txBody>
      </p:sp>
      <p:sp>
        <p:nvSpPr>
          <p:cNvPr id="879" name="Shape 879"/>
          <p:cNvSpPr/>
          <p:nvPr/>
        </p:nvSpPr>
        <p:spPr>
          <a:xfrm>
            <a:off x="7410900" y="4217666"/>
            <a:ext cx="989100" cy="7635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400"/>
              <a:t>Network</a:t>
            </a:r>
          </a:p>
        </p:txBody>
      </p:sp>
      <p:cxnSp>
        <p:nvCxnSpPr>
          <p:cNvPr id="880" name="Shape 880"/>
          <p:cNvCxnSpPr>
            <a:stCxn id="878" idx="0"/>
            <a:endCxn id="875" idx="0"/>
          </p:cNvCxnSpPr>
          <p:nvPr/>
        </p:nvCxnSpPr>
        <p:spPr>
          <a:xfrm rot="5400000" flipH="1">
            <a:off x="3528825" y="1372266"/>
            <a:ext cx="334800" cy="5056800"/>
          </a:xfrm>
          <a:prstGeom prst="curvedConnector3">
            <a:avLst>
              <a:gd name="adj1" fmla="val 372690"/>
            </a:avLst>
          </a:prstGeom>
          <a:noFill/>
          <a:ln w="28575" cap="flat" cmpd="sng">
            <a:solidFill>
              <a:schemeClr val="dk2"/>
            </a:solidFill>
            <a:prstDash val="solid"/>
            <a:round/>
            <a:headEnd type="none" w="lg" len="lg"/>
            <a:tailEnd type="triangle" w="lg" len="lg"/>
          </a:ln>
        </p:spPr>
      </p:cxnSp>
      <p:sp>
        <p:nvSpPr>
          <p:cNvPr id="881" name="Shape 881"/>
          <p:cNvSpPr txBox="1"/>
          <p:nvPr/>
        </p:nvSpPr>
        <p:spPr>
          <a:xfrm>
            <a:off x="1902175" y="2921366"/>
            <a:ext cx="3484800" cy="608700"/>
          </a:xfrm>
          <a:prstGeom prst="rect">
            <a:avLst/>
          </a:prstGeom>
          <a:noFill/>
          <a:ln>
            <a:noFill/>
          </a:ln>
        </p:spPr>
        <p:txBody>
          <a:bodyPr lIns="91425" tIns="91425" rIns="91425" bIns="91425" anchor="t" anchorCtr="0">
            <a:noAutofit/>
          </a:bodyPr>
          <a:lstStyle/>
          <a:p>
            <a:pPr lvl="0">
              <a:spcBef>
                <a:spcPts val="0"/>
              </a:spcBef>
              <a:buNone/>
            </a:pPr>
            <a:r>
              <a:rPr lang="en" sz="1400"/>
              <a:t>E.g. suppose algorithm needs face only</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Shape 886"/>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a:spcBef>
                <a:spcPts val="0"/>
              </a:spcBef>
              <a:buNone/>
            </a:pPr>
            <a:r>
              <a:rPr lang="en"/>
              <a:t>Blue Force Location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Shape 891"/>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extra-functional-behavior</a:t>
            </a:r>
          </a:p>
        </p:txBody>
      </p:sp>
      <p:sp>
        <p:nvSpPr>
          <p:cNvPr id="892" name="Shape 892"/>
          <p:cNvSpPr txBox="1">
            <a:spLocks noGrp="1"/>
          </p:cNvSpPr>
          <p:nvPr>
            <p:ph type="body" idx="1"/>
          </p:nvPr>
        </p:nvSpPr>
        <p:spPr>
          <a:xfrm>
            <a:off x="447950" y="1559333"/>
            <a:ext cx="8520600" cy="4555200"/>
          </a:xfrm>
          <a:prstGeom prst="rect">
            <a:avLst/>
          </a:prstGeom>
        </p:spPr>
        <p:txBody>
          <a:bodyPr lIns="91425" tIns="91425" rIns="91425" bIns="91425" anchor="t" anchorCtr="0">
            <a:noAutofit/>
          </a:bodyPr>
          <a:lstStyle/>
          <a:p>
            <a:pPr marL="457200" lvl="0" indent="-228600" rtl="0">
              <a:spcBef>
                <a:spcPts val="0"/>
              </a:spcBef>
            </a:pPr>
            <a:r>
              <a:rPr lang="en"/>
              <a:t>Round trip analysis versus local processing.</a:t>
            </a:r>
          </a:p>
          <a:p>
            <a:pPr marL="457200" lvl="0" indent="-228600" rtl="0">
              <a:spcBef>
                <a:spcPts val="0"/>
              </a:spcBef>
            </a:pPr>
            <a:r>
              <a:rPr lang="en"/>
              <a:t>Adapt a long-running but feature correct DFU to meet strict run-time-guarantees. </a:t>
            </a:r>
          </a:p>
          <a:p>
            <a:pPr marL="457200" lvl="0" indent="-228600" rtl="0">
              <a:spcBef>
                <a:spcPts val="0"/>
              </a:spcBef>
            </a:pPr>
            <a:r>
              <a:rPr lang="en"/>
              <a:t>65k limit on methods in a single apk, composition of DFU.</a:t>
            </a:r>
            <a:br>
              <a:rPr lang="en"/>
            </a:br>
            <a:endParaRPr lang="en"/>
          </a:p>
          <a:p>
            <a:pPr marL="457200" lvl="0" indent="-228600" rtl="0">
              <a:spcBef>
                <a:spcPts val="0"/>
              </a:spcBef>
            </a:pPr>
            <a:r>
              <a:rPr lang="en"/>
              <a:t>Exclude DFU if it requires security hardware that is not available.</a:t>
            </a:r>
          </a:p>
          <a:p>
            <a:pPr lvl="0" rtl="0">
              <a:spcBef>
                <a:spcPts val="0"/>
              </a:spcBef>
              <a:buNone/>
            </a:pPr>
            <a:r>
              <a:rPr lang="en"/>
              <a:t/>
            </a:r>
            <a:br>
              <a:rPr lang="en"/>
            </a:br>
            <a:r>
              <a:rPr lang="en"/>
              <a:t/>
            </a:r>
            <a:br>
              <a:rPr lang="en"/>
            </a:br>
            <a:r>
              <a:rPr lang="en"/>
              <a:t/>
            </a:r>
            <a:br>
              <a:rPr lang="en"/>
            </a:br>
            <a:r>
              <a:rPr lang="en"/>
              <a:t/>
            </a:r>
            <a:br>
              <a:rPr lang="en"/>
            </a:br>
            <a:r>
              <a:rPr lang="en"/>
              <a:t/>
            </a:r>
            <a:br>
              <a:rPr lang="en"/>
            </a:br>
            <a:endParaRPr lang="e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Shape 897"/>
          <p:cNvSpPr txBox="1">
            <a:spLocks noGrp="1"/>
          </p:cNvSpPr>
          <p:nvPr>
            <p:ph type="title"/>
          </p:nvPr>
        </p:nvSpPr>
        <p:spPr>
          <a:xfrm>
            <a:off x="311700" y="2867800"/>
            <a:ext cx="8520600" cy="1122300"/>
          </a:xfrm>
          <a:prstGeom prst="rect">
            <a:avLst/>
          </a:prstGeom>
        </p:spPr>
        <p:txBody>
          <a:bodyPr lIns="91425" tIns="91425" rIns="91425" bIns="91425" anchor="ctr" anchorCtr="0">
            <a:noAutofit/>
          </a:bodyPr>
          <a:lstStyle/>
          <a:p>
            <a:pPr lvl="0">
              <a:spcBef>
                <a:spcPts val="0"/>
              </a:spcBef>
              <a:buNone/>
            </a:pPr>
            <a:r>
              <a:rPr lang="en"/>
              <a:t>Adaptation Approaches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Shape 902"/>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Straight up substitution : multi-constraint-knapsack</a:t>
            </a:r>
          </a:p>
        </p:txBody>
      </p:sp>
      <p:sp>
        <p:nvSpPr>
          <p:cNvPr id="903" name="Shape 903"/>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a:t>Swap one type of encryption for another</a:t>
            </a:r>
          </a:p>
          <a:p>
            <a:pPr lvl="0" rtl="0">
              <a:lnSpc>
                <a:spcPct val="100000"/>
              </a:lnSpc>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Shape 301"/>
          <p:cNvSpPr txBox="1">
            <a:spLocks noGrp="1"/>
          </p:cNvSpPr>
          <p:nvPr>
            <p:ph type="title"/>
          </p:nvPr>
        </p:nvSpPr>
        <p:spPr>
          <a:xfrm>
            <a:off x="311700" y="740800"/>
            <a:ext cx="2808000" cy="1007700"/>
          </a:xfrm>
          <a:prstGeom prst="rect">
            <a:avLst/>
          </a:prstGeom>
        </p:spPr>
        <p:txBody>
          <a:bodyPr lIns="91425" tIns="91425" rIns="91425" bIns="91425" anchor="b" anchorCtr="0">
            <a:noAutofit/>
          </a:bodyPr>
          <a:lstStyle/>
          <a:p>
            <a:pPr lvl="0">
              <a:spcBef>
                <a:spcPts val="0"/>
              </a:spcBef>
              <a:buNone/>
            </a:pPr>
            <a:r>
              <a:rPr lang="en"/>
              <a:t>Modeling the Ecosystem</a:t>
            </a:r>
          </a:p>
        </p:txBody>
      </p:sp>
      <p:sp>
        <p:nvSpPr>
          <p:cNvPr id="302" name="Shape 302"/>
          <p:cNvSpPr txBox="1">
            <a:spLocks noGrp="1"/>
          </p:cNvSpPr>
          <p:nvPr>
            <p:ph type="body" idx="1"/>
          </p:nvPr>
        </p:nvSpPr>
        <p:spPr>
          <a:xfrm>
            <a:off x="227700" y="1815125"/>
            <a:ext cx="3618300" cy="1984500"/>
          </a:xfrm>
          <a:prstGeom prst="rect">
            <a:avLst/>
          </a:prstGeom>
        </p:spPr>
        <p:txBody>
          <a:bodyPr lIns="91425" tIns="91425" rIns="91425" bIns="91425" anchor="t" anchorCtr="0">
            <a:noAutofit/>
          </a:bodyPr>
          <a:lstStyle/>
          <a:p>
            <a:pPr marL="457200" lvl="0" indent="-317500">
              <a:spcBef>
                <a:spcPts val="0"/>
              </a:spcBef>
              <a:buSzPct val="100000"/>
            </a:pPr>
            <a:r>
              <a:rPr lang="en" sz="1400"/>
              <a:t>What is the ecosystem?</a:t>
            </a:r>
          </a:p>
          <a:p>
            <a:pPr marL="457200" lvl="0" indent="-317500">
              <a:spcBef>
                <a:spcPts val="0"/>
              </a:spcBef>
              <a:buSzPct val="100000"/>
            </a:pPr>
            <a:r>
              <a:rPr lang="en" sz="1400"/>
              <a:t>Why is the ecosystem important?</a:t>
            </a:r>
          </a:p>
          <a:p>
            <a:pPr marL="457200" lvl="0" indent="-317500">
              <a:spcBef>
                <a:spcPts val="0"/>
              </a:spcBef>
              <a:buSzPct val="100000"/>
            </a:pPr>
            <a:r>
              <a:rPr lang="en" sz="1400"/>
              <a:t>What have we done to model the ecosystem?</a:t>
            </a:r>
          </a:p>
          <a:p>
            <a:pPr marL="457200" lvl="0" indent="-317500">
              <a:spcBef>
                <a:spcPts val="0"/>
              </a:spcBef>
              <a:buSzPct val="100000"/>
            </a:pPr>
            <a:r>
              <a:rPr lang="en" sz="1400"/>
              <a:t>What next?</a:t>
            </a:r>
          </a:p>
          <a:p>
            <a:pPr lvl="0">
              <a:spcBef>
                <a:spcPts val="0"/>
              </a:spcBef>
              <a:buNone/>
            </a:pPr>
            <a:endParaRPr/>
          </a:p>
        </p:txBody>
      </p:sp>
      <p:pic>
        <p:nvPicPr>
          <p:cNvPr id="303" name="Shape 303"/>
          <p:cNvPicPr preferRelativeResize="0"/>
          <p:nvPr/>
        </p:nvPicPr>
        <p:blipFill>
          <a:blip r:embed="rId3">
            <a:alphaModFix/>
          </a:blip>
          <a:stretch>
            <a:fillRect/>
          </a:stretch>
        </p:blipFill>
        <p:spPr>
          <a:xfrm>
            <a:off x="4436606" y="604274"/>
            <a:ext cx="4125842" cy="5501124"/>
          </a:xfrm>
          <a:prstGeom prst="rect">
            <a:avLst/>
          </a:prstGeom>
          <a:noFill/>
          <a:ln>
            <a:noFill/>
          </a:ln>
        </p:spPr>
      </p:pic>
      <p:sp>
        <p:nvSpPr>
          <p:cNvPr id="304" name="Shape 304"/>
          <p:cNvSpPr txBox="1"/>
          <p:nvPr/>
        </p:nvSpPr>
        <p:spPr>
          <a:xfrm>
            <a:off x="575000" y="6293775"/>
            <a:ext cx="8239800" cy="378000"/>
          </a:xfrm>
          <a:prstGeom prst="rect">
            <a:avLst/>
          </a:prstGeom>
          <a:solidFill>
            <a:srgbClr val="FFFF00"/>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None/>
            </a:pPr>
            <a:r>
              <a:rPr lang="en" sz="1600" b="1"/>
              <a:t>Adaptive demands originate from the ecosystem</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Shape 908"/>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configurable-system</a:t>
            </a:r>
          </a:p>
        </p:txBody>
      </p:sp>
      <p:sp>
        <p:nvSpPr>
          <p:cNvPr id="909" name="Shape 909"/>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marL="457200" lvl="0" indent="-228600" rtl="0">
              <a:lnSpc>
                <a:spcPct val="100000"/>
              </a:lnSpc>
              <a:spcBef>
                <a:spcPts val="0"/>
              </a:spcBef>
              <a:spcAft>
                <a:spcPts val="0"/>
              </a:spcAft>
            </a:pPr>
            <a:r>
              <a:rPr lang="en"/>
              <a:t>The adaptation is anticipated.</a:t>
            </a:r>
          </a:p>
          <a:p>
            <a:pPr marL="914400" lvl="1" indent="-228600" rtl="0">
              <a:lnSpc>
                <a:spcPct val="100000"/>
              </a:lnSpc>
              <a:spcBef>
                <a:spcPts val="0"/>
              </a:spcBef>
              <a:spcAft>
                <a:spcPts val="0"/>
              </a:spcAft>
            </a:pPr>
            <a:r>
              <a:rPr lang="en"/>
              <a:t>The anticipated adaptability never materializes.</a:t>
            </a:r>
          </a:p>
          <a:p>
            <a:pPr marL="457200" lvl="0" indent="-228600" rtl="0">
              <a:lnSpc>
                <a:spcPct val="100000"/>
              </a:lnSpc>
              <a:spcBef>
                <a:spcPts val="0"/>
              </a:spcBef>
              <a:spcAft>
                <a:spcPts val="0"/>
              </a:spcAft>
            </a:pPr>
            <a:r>
              <a:rPr lang="en"/>
              <a:t>First generation middleware frequently introduces incidental complexity.</a:t>
            </a:r>
          </a:p>
          <a:p>
            <a:pPr marL="914400" lvl="1" indent="-228600" rtl="0">
              <a:lnSpc>
                <a:spcPct val="100000"/>
              </a:lnSpc>
              <a:spcBef>
                <a:spcPts val="0"/>
              </a:spcBef>
              <a:spcAft>
                <a:spcPts val="0"/>
              </a:spcAft>
            </a:pPr>
            <a:r>
              <a:rPr lang="en"/>
              <a:t>Care must be taken to keep the middleware “light”.</a:t>
            </a:r>
          </a:p>
          <a:p>
            <a:pPr marL="457200" lvl="0" indent="-228600" rtl="0">
              <a:lnSpc>
                <a:spcPct val="100000"/>
              </a:lnSpc>
              <a:spcBef>
                <a:spcPts val="0"/>
              </a:spcBef>
              <a:spcAft>
                <a:spcPts val="0"/>
              </a:spcAft>
            </a:pPr>
            <a:r>
              <a:rPr lang="en"/>
              <a:t>Optimizers can be constructed that eliminate unused flexibility.</a:t>
            </a:r>
          </a:p>
          <a:p>
            <a:pPr marL="914400" lvl="1" indent="-228600" rtl="0">
              <a:lnSpc>
                <a:spcPct val="100000"/>
              </a:lnSpc>
              <a:spcBef>
                <a:spcPts val="0"/>
              </a:spcBef>
              <a:spcAft>
                <a:spcPts val="0"/>
              </a:spcAft>
            </a:pPr>
            <a:r>
              <a:rPr lang="en"/>
              <a:t>Trivially a compiler unrolls loops</a:t>
            </a:r>
          </a:p>
          <a:p>
            <a:pPr lvl="0" rtl="0">
              <a:lnSpc>
                <a:spcPct val="100000"/>
              </a:lnSpc>
              <a:spcBef>
                <a:spcPts val="0"/>
              </a:spcBef>
              <a:spcAft>
                <a:spcPts val="0"/>
              </a:spcAft>
              <a:buNone/>
            </a:pPr>
            <a:endParaRPr/>
          </a:p>
          <a:p>
            <a:pPr lvl="0" rtl="0">
              <a:lnSpc>
                <a:spcPct val="100000"/>
              </a:lnSpc>
              <a:spcBef>
                <a:spcPts val="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Shape 914"/>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negotiated-interfaces</a:t>
            </a:r>
          </a:p>
        </p:txBody>
      </p:sp>
      <p:sp>
        <p:nvSpPr>
          <p:cNvPr id="915" name="Shape 915"/>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marL="457200" lvl="0" indent="-228600" rtl="0">
              <a:spcBef>
                <a:spcPts val="0"/>
              </a:spcBef>
            </a:pPr>
            <a:r>
              <a:rPr lang="en"/>
              <a:t>Logger generates trace for simulator.</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Shape 920"/>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Clr>
                <a:srgbClr val="000000"/>
              </a:buClr>
              <a:buSzPct val="39285"/>
              <a:buFont typeface="Arial"/>
              <a:buNone/>
            </a:pPr>
            <a:r>
              <a:rPr lang="en"/>
              <a:t>blended-behavior</a:t>
            </a:r>
          </a:p>
        </p:txBody>
      </p:sp>
      <p:sp>
        <p:nvSpPr>
          <p:cNvPr id="921" name="Shape 921"/>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marL="457200" lvl="0" indent="-228600">
              <a:spcBef>
                <a:spcPts val="0"/>
              </a:spcBef>
            </a:pPr>
            <a:r>
              <a:rPr lang="en"/>
              <a:t>Blending logger DFU with encryption library first demonstrate by hand and then automatically.</a:t>
            </a:r>
          </a:p>
          <a:p>
            <a:pPr lvl="0" rtl="0">
              <a:spcBef>
                <a:spcPts val="0"/>
              </a:spcBef>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Shape 926"/>
          <p:cNvSpPr txBox="1">
            <a:spLocks noGrp="1"/>
          </p:cNvSpPr>
          <p:nvPr>
            <p:ph type="title"/>
          </p:nvPr>
        </p:nvSpPr>
        <p:spPr>
          <a:xfrm>
            <a:off x="311700" y="593366"/>
            <a:ext cx="8520600" cy="763500"/>
          </a:xfrm>
          <a:prstGeom prst="rect">
            <a:avLst/>
          </a:prstGeom>
        </p:spPr>
        <p:txBody>
          <a:bodyPr lIns="91425" tIns="91425" rIns="91425" bIns="91425" anchor="t" anchorCtr="0">
            <a:noAutofit/>
          </a:bodyPr>
          <a:lstStyle/>
          <a:p>
            <a:pPr lvl="0" rtl="0">
              <a:spcBef>
                <a:spcPts val="0"/>
              </a:spcBef>
              <a:buNone/>
            </a:pPr>
            <a:r>
              <a:rPr lang="en"/>
              <a:t>emergent-behavior</a:t>
            </a:r>
          </a:p>
        </p:txBody>
      </p:sp>
      <p:sp>
        <p:nvSpPr>
          <p:cNvPr id="927" name="Shape 927"/>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marL="457200" lvl="0" indent="-228600" rtl="0">
              <a:spcBef>
                <a:spcPts val="0"/>
              </a:spcBef>
            </a:pPr>
            <a:r>
              <a:rPr lang="en"/>
              <a:t>Good Karma</a:t>
            </a:r>
          </a:p>
          <a:p>
            <a:pPr marL="914400" lvl="1" indent="-228600" rtl="0">
              <a:spcBef>
                <a:spcPts val="0"/>
              </a:spcBef>
            </a:pPr>
            <a:r>
              <a:rPr lang="en"/>
              <a:t>Serendipity &lt;pretty rare&gt;</a:t>
            </a:r>
          </a:p>
          <a:p>
            <a:pPr marL="914400" lvl="1" indent="-228600" rtl="0">
              <a:spcBef>
                <a:spcPts val="0"/>
              </a:spcBef>
            </a:pPr>
            <a:r>
              <a:rPr lang="en"/>
              <a:t>Design patterns</a:t>
            </a:r>
            <a:br>
              <a:rPr lang="en"/>
            </a:br>
            <a:endParaRPr lang="en"/>
          </a:p>
          <a:p>
            <a:pPr marL="457200" lvl="0" indent="-228600" rtl="0">
              <a:spcBef>
                <a:spcPts val="0"/>
              </a:spcBef>
            </a:pPr>
            <a:r>
              <a:rPr lang="en"/>
              <a:t>Bad Karma</a:t>
            </a:r>
          </a:p>
          <a:p>
            <a:pPr marL="914400" lvl="1" indent="-228600" rtl="0">
              <a:spcBef>
                <a:spcPts val="0"/>
              </a:spcBef>
            </a:pPr>
            <a:r>
              <a:rPr lang="en"/>
              <a:t>Bluetooth stack bug related to resource leak beacon.</a:t>
            </a:r>
          </a:p>
          <a:p>
            <a:pPr marL="914400" lvl="1" indent="-228600" rtl="0">
              <a:spcBef>
                <a:spcPts val="0"/>
              </a:spcBef>
            </a:pPr>
            <a:r>
              <a:rPr lang="en"/>
              <a:t>SCard everybody can read.</a:t>
            </a:r>
          </a:p>
          <a:p>
            <a:pPr marL="914400" lvl="1" indent="-228600" rtl="0">
              <a:spcBef>
                <a:spcPts val="0"/>
              </a:spcBef>
            </a:pPr>
            <a:r>
              <a:rPr lang="en"/>
              <a:t>AsyncTask implementation changed.</a:t>
            </a:r>
          </a:p>
          <a:p>
            <a:pPr marL="914400" lvl="1" indent="-228600" rtl="0">
              <a:spcBef>
                <a:spcPts val="0"/>
              </a:spcBef>
            </a:pPr>
            <a:r>
              <a:rPr lang="en"/>
              <a:t>Changes in resource permission.</a:t>
            </a:r>
            <a:br>
              <a:rPr lang="en"/>
            </a:br>
            <a:endParaRPr lang="e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Shape 309"/>
          <p:cNvSpPr txBox="1">
            <a:spLocks noGrp="1"/>
          </p:cNvSpPr>
          <p:nvPr>
            <p:ph type="title"/>
          </p:nvPr>
        </p:nvSpPr>
        <p:spPr>
          <a:xfrm>
            <a:off x="311700" y="740800"/>
            <a:ext cx="2808000" cy="1007700"/>
          </a:xfrm>
          <a:prstGeom prst="rect">
            <a:avLst/>
          </a:prstGeom>
        </p:spPr>
        <p:txBody>
          <a:bodyPr lIns="91425" tIns="91425" rIns="91425" bIns="91425" anchor="b" anchorCtr="0">
            <a:noAutofit/>
          </a:bodyPr>
          <a:lstStyle/>
          <a:p>
            <a:pPr lvl="0" rtl="0">
              <a:spcBef>
                <a:spcPts val="0"/>
              </a:spcBef>
              <a:buNone/>
            </a:pPr>
            <a:r>
              <a:rPr lang="en"/>
              <a:t>Modeling the Ecosystem</a:t>
            </a:r>
          </a:p>
        </p:txBody>
      </p:sp>
      <p:sp>
        <p:nvSpPr>
          <p:cNvPr id="310" name="Shape 310"/>
          <p:cNvSpPr txBox="1">
            <a:spLocks noGrp="1"/>
          </p:cNvSpPr>
          <p:nvPr>
            <p:ph type="body" idx="1"/>
          </p:nvPr>
        </p:nvSpPr>
        <p:spPr>
          <a:xfrm>
            <a:off x="227700" y="1815125"/>
            <a:ext cx="3618300" cy="1984500"/>
          </a:xfrm>
          <a:prstGeom prst="rect">
            <a:avLst/>
          </a:prstGeom>
        </p:spPr>
        <p:txBody>
          <a:bodyPr lIns="91425" tIns="91425" rIns="91425" bIns="91425" anchor="t" anchorCtr="0">
            <a:noAutofit/>
          </a:bodyPr>
          <a:lstStyle/>
          <a:p>
            <a:pPr marL="457200" lvl="0" indent="-317500" rtl="0">
              <a:spcBef>
                <a:spcPts val="0"/>
              </a:spcBef>
              <a:buSzPct val="100000"/>
            </a:pPr>
            <a:r>
              <a:rPr lang="en" sz="1400"/>
              <a:t>What is the ecosystem?</a:t>
            </a:r>
          </a:p>
          <a:p>
            <a:pPr marL="457200" lvl="0" indent="-317500" rtl="0">
              <a:spcBef>
                <a:spcPts val="0"/>
              </a:spcBef>
              <a:buClr>
                <a:srgbClr val="D9D9D9"/>
              </a:buClr>
              <a:buSzPct val="100000"/>
            </a:pPr>
            <a:r>
              <a:rPr lang="en" sz="1400">
                <a:solidFill>
                  <a:srgbClr val="D9D9D9"/>
                </a:solidFill>
              </a:rPr>
              <a:t>Why is the ecosystem important?</a:t>
            </a:r>
          </a:p>
          <a:p>
            <a:pPr marL="457200" lvl="0" indent="-317500" rtl="0">
              <a:spcBef>
                <a:spcPts val="0"/>
              </a:spcBef>
              <a:buClr>
                <a:srgbClr val="D9D9D9"/>
              </a:buClr>
              <a:buSzPct val="100000"/>
            </a:pPr>
            <a:r>
              <a:rPr lang="en" sz="1400">
                <a:solidFill>
                  <a:srgbClr val="D9D9D9"/>
                </a:solidFill>
              </a:rPr>
              <a:t>What have we done to model the ecosystem?</a:t>
            </a:r>
          </a:p>
          <a:p>
            <a:pPr marL="457200" lvl="0" indent="-317500" rtl="0">
              <a:spcBef>
                <a:spcPts val="0"/>
              </a:spcBef>
              <a:buClr>
                <a:srgbClr val="D9D9D9"/>
              </a:buClr>
              <a:buSzPct val="100000"/>
            </a:pPr>
            <a:r>
              <a:rPr lang="en" sz="1400">
                <a:solidFill>
                  <a:srgbClr val="D9D9D9"/>
                </a:solidFill>
              </a:rPr>
              <a:t>What next?</a:t>
            </a:r>
          </a:p>
          <a:p>
            <a:pPr lvl="0" rtl="0">
              <a:spcBef>
                <a:spcPts val="0"/>
              </a:spcBef>
              <a:buNone/>
            </a:pPr>
            <a:endParaRPr/>
          </a:p>
        </p:txBody>
      </p:sp>
      <p:grpSp>
        <p:nvGrpSpPr>
          <p:cNvPr id="311" name="Shape 311"/>
          <p:cNvGrpSpPr/>
          <p:nvPr/>
        </p:nvGrpSpPr>
        <p:grpSpPr>
          <a:xfrm>
            <a:off x="4234350" y="824225"/>
            <a:ext cx="3791100" cy="1680600"/>
            <a:chOff x="4234350" y="824225"/>
            <a:chExt cx="3791100" cy="1680600"/>
          </a:xfrm>
        </p:grpSpPr>
        <p:sp>
          <p:nvSpPr>
            <p:cNvPr id="312" name="Shape 312"/>
            <p:cNvSpPr/>
            <p:nvPr/>
          </p:nvSpPr>
          <p:spPr>
            <a:xfrm>
              <a:off x="4234350" y="1241225"/>
              <a:ext cx="3791100" cy="1263600"/>
            </a:xfrm>
            <a:prstGeom prst="rect">
              <a:avLst/>
            </a:prstGeom>
            <a:solidFill>
              <a:srgbClr val="F4CCCC"/>
            </a:solidFill>
            <a:ln w="952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3" name="Shape 313"/>
            <p:cNvSpPr/>
            <p:nvPr/>
          </p:nvSpPr>
          <p:spPr>
            <a:xfrm>
              <a:off x="4696725" y="1668575"/>
              <a:ext cx="1155816" cy="763452"/>
            </a:xfrm>
            <a:prstGeom prst="cloud">
              <a:avLst/>
            </a:prstGeom>
            <a:solidFill>
              <a:srgbClr val="CFE2F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4" name="Shape 314"/>
            <p:cNvSpPr txBox="1"/>
            <p:nvPr/>
          </p:nvSpPr>
          <p:spPr>
            <a:xfrm>
              <a:off x="4234350" y="824225"/>
              <a:ext cx="3297900" cy="493200"/>
            </a:xfrm>
            <a:prstGeom prst="rect">
              <a:avLst/>
            </a:prstGeom>
            <a:noFill/>
            <a:ln>
              <a:noFill/>
            </a:ln>
          </p:spPr>
          <p:txBody>
            <a:bodyPr lIns="91425" tIns="91425" rIns="91425" bIns="91425" anchor="t" anchorCtr="0">
              <a:noAutofit/>
            </a:bodyPr>
            <a:lstStyle/>
            <a:p>
              <a:pPr lvl="0" rtl="0">
                <a:spcBef>
                  <a:spcPts val="0"/>
                </a:spcBef>
                <a:buNone/>
              </a:pPr>
              <a:r>
                <a:rPr lang="en" b="1">
                  <a:solidFill>
                    <a:srgbClr val="CC0000"/>
                  </a:solidFill>
                </a:rPr>
                <a:t>Dynamic inputs (ecosystem model)</a:t>
              </a:r>
            </a:p>
          </p:txBody>
        </p:sp>
        <p:sp>
          <p:nvSpPr>
            <p:cNvPr id="315" name="Shape 315"/>
            <p:cNvSpPr txBox="1"/>
            <p:nvPr/>
          </p:nvSpPr>
          <p:spPr>
            <a:xfrm>
              <a:off x="4480950" y="1241225"/>
              <a:ext cx="1448700" cy="462300"/>
            </a:xfrm>
            <a:prstGeom prst="rect">
              <a:avLst/>
            </a:prstGeom>
            <a:noFill/>
            <a:ln>
              <a:noFill/>
            </a:ln>
          </p:spPr>
          <p:txBody>
            <a:bodyPr lIns="91425" tIns="91425" rIns="91425" bIns="91425" anchor="t" anchorCtr="0">
              <a:noAutofit/>
            </a:bodyPr>
            <a:lstStyle/>
            <a:p>
              <a:pPr lvl="0" algn="ctr" rtl="0">
                <a:spcBef>
                  <a:spcPts val="0"/>
                </a:spcBef>
                <a:buNone/>
              </a:pPr>
              <a:r>
                <a:rPr lang="en" b="1"/>
                <a:t>Environment</a:t>
              </a:r>
            </a:p>
          </p:txBody>
        </p:sp>
        <p:sp>
          <p:nvSpPr>
            <p:cNvPr id="316" name="Shape 316"/>
            <p:cNvSpPr txBox="1"/>
            <p:nvPr/>
          </p:nvSpPr>
          <p:spPr>
            <a:xfrm>
              <a:off x="6467300" y="1241225"/>
              <a:ext cx="1448700" cy="462300"/>
            </a:xfrm>
            <a:prstGeom prst="rect">
              <a:avLst/>
            </a:prstGeom>
            <a:noFill/>
            <a:ln>
              <a:noFill/>
            </a:ln>
          </p:spPr>
          <p:txBody>
            <a:bodyPr lIns="91425" tIns="91425" rIns="91425" bIns="91425" anchor="t" anchorCtr="0">
              <a:noAutofit/>
            </a:bodyPr>
            <a:lstStyle/>
            <a:p>
              <a:pPr lvl="0" algn="ctr" rtl="0">
                <a:spcBef>
                  <a:spcPts val="0"/>
                </a:spcBef>
                <a:buNone/>
              </a:pPr>
              <a:r>
                <a:rPr lang="en" b="1"/>
                <a:t>Mission Req</a:t>
              </a:r>
            </a:p>
          </p:txBody>
        </p:sp>
        <p:sp>
          <p:nvSpPr>
            <p:cNvPr id="317" name="Shape 317"/>
            <p:cNvSpPr/>
            <p:nvPr/>
          </p:nvSpPr>
          <p:spPr>
            <a:xfrm>
              <a:off x="6875750" y="1637787"/>
              <a:ext cx="631800" cy="763500"/>
            </a:xfrm>
            <a:prstGeom prst="foldedCorner">
              <a:avLst>
                <a:gd name="adj" fmla="val 16667"/>
              </a:avLst>
            </a:prstGeom>
            <a:solidFill>
              <a:schemeClr val="lt1"/>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X …</a:t>
              </a:r>
            </a:p>
            <a:p>
              <a:pPr lvl="0" rtl="0">
                <a:spcBef>
                  <a:spcPts val="0"/>
                </a:spcBef>
                <a:buNone/>
              </a:pPr>
              <a:r>
                <a:rPr lang="en" b="1"/>
                <a:t>X …</a:t>
              </a:r>
            </a:p>
            <a:p>
              <a:pPr lvl="0" rtl="0">
                <a:spcBef>
                  <a:spcPts val="0"/>
                </a:spcBef>
                <a:buNone/>
              </a:pPr>
              <a:r>
                <a:rPr lang="en" b="1"/>
                <a:t>X ...</a:t>
              </a:r>
            </a:p>
          </p:txBody>
        </p:sp>
      </p:grpSp>
      <p:sp>
        <p:nvSpPr>
          <p:cNvPr id="318" name="Shape 318"/>
          <p:cNvSpPr txBox="1"/>
          <p:nvPr/>
        </p:nvSpPr>
        <p:spPr>
          <a:xfrm>
            <a:off x="575000" y="6293775"/>
            <a:ext cx="8239800" cy="378000"/>
          </a:xfrm>
          <a:prstGeom prst="rect">
            <a:avLst/>
          </a:prstGeom>
          <a:solidFill>
            <a:srgbClr val="FFFF00"/>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None/>
            </a:pPr>
            <a:r>
              <a:rPr lang="en" sz="1600" b="1"/>
              <a:t>The ecosystem is everything that impinges upon the constructed system.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Shape 323"/>
          <p:cNvSpPr txBox="1">
            <a:spLocks noGrp="1"/>
          </p:cNvSpPr>
          <p:nvPr>
            <p:ph type="title"/>
          </p:nvPr>
        </p:nvSpPr>
        <p:spPr>
          <a:xfrm>
            <a:off x="311700" y="740800"/>
            <a:ext cx="2808000" cy="1007700"/>
          </a:xfrm>
          <a:prstGeom prst="rect">
            <a:avLst/>
          </a:prstGeom>
        </p:spPr>
        <p:txBody>
          <a:bodyPr lIns="91425" tIns="91425" rIns="91425" bIns="91425" anchor="b" anchorCtr="0">
            <a:noAutofit/>
          </a:bodyPr>
          <a:lstStyle/>
          <a:p>
            <a:pPr lvl="0" rtl="0">
              <a:spcBef>
                <a:spcPts val="0"/>
              </a:spcBef>
              <a:buNone/>
            </a:pPr>
            <a:r>
              <a:rPr lang="en"/>
              <a:t>Modeling the Ecosystem</a:t>
            </a:r>
          </a:p>
        </p:txBody>
      </p:sp>
      <p:sp>
        <p:nvSpPr>
          <p:cNvPr id="324" name="Shape 324"/>
          <p:cNvSpPr txBox="1">
            <a:spLocks noGrp="1"/>
          </p:cNvSpPr>
          <p:nvPr>
            <p:ph type="body" idx="1"/>
          </p:nvPr>
        </p:nvSpPr>
        <p:spPr>
          <a:xfrm>
            <a:off x="227700" y="1815125"/>
            <a:ext cx="3618300" cy="1429200"/>
          </a:xfrm>
          <a:prstGeom prst="rect">
            <a:avLst/>
          </a:prstGeom>
        </p:spPr>
        <p:txBody>
          <a:bodyPr lIns="91425" tIns="91425" rIns="91425" bIns="91425" anchor="t" anchorCtr="0">
            <a:noAutofit/>
          </a:bodyPr>
          <a:lstStyle/>
          <a:p>
            <a:pPr marL="457200" lvl="0" indent="-317500" rtl="0">
              <a:spcBef>
                <a:spcPts val="0"/>
              </a:spcBef>
              <a:buClr>
                <a:srgbClr val="CCCCCC"/>
              </a:buClr>
              <a:buSzPct val="100000"/>
            </a:pPr>
            <a:r>
              <a:rPr lang="en" sz="1400">
                <a:solidFill>
                  <a:srgbClr val="CCCCCC"/>
                </a:solidFill>
              </a:rPr>
              <a:t>What is the ecosystem?</a:t>
            </a:r>
          </a:p>
          <a:p>
            <a:pPr marL="457200" lvl="0" indent="-317500" rtl="0">
              <a:spcBef>
                <a:spcPts val="0"/>
              </a:spcBef>
              <a:buSzPct val="100000"/>
            </a:pPr>
            <a:r>
              <a:rPr lang="en" sz="1400"/>
              <a:t>Why is the ecosystem important?</a:t>
            </a:r>
          </a:p>
          <a:p>
            <a:pPr marL="457200" lvl="0" indent="-317500" rtl="0">
              <a:spcBef>
                <a:spcPts val="0"/>
              </a:spcBef>
              <a:buClr>
                <a:srgbClr val="D9D9D9"/>
              </a:buClr>
              <a:buSzPct val="100000"/>
            </a:pPr>
            <a:r>
              <a:rPr lang="en" sz="1400">
                <a:solidFill>
                  <a:srgbClr val="D9D9D9"/>
                </a:solidFill>
              </a:rPr>
              <a:t>What have we done to model the ecosystem?</a:t>
            </a:r>
          </a:p>
          <a:p>
            <a:pPr marL="457200" lvl="0" indent="-317500" rtl="0">
              <a:spcBef>
                <a:spcPts val="0"/>
              </a:spcBef>
              <a:buClr>
                <a:srgbClr val="D9D9D9"/>
              </a:buClr>
              <a:buSzPct val="100000"/>
            </a:pPr>
            <a:r>
              <a:rPr lang="en" sz="1400">
                <a:solidFill>
                  <a:srgbClr val="D9D9D9"/>
                </a:solidFill>
              </a:rPr>
              <a:t>What next?</a:t>
            </a:r>
          </a:p>
          <a:p>
            <a:pPr lvl="0" rtl="0">
              <a:spcBef>
                <a:spcPts val="0"/>
              </a:spcBef>
              <a:buNone/>
            </a:pPr>
            <a:endParaRPr/>
          </a:p>
        </p:txBody>
      </p:sp>
      <p:sp>
        <p:nvSpPr>
          <p:cNvPr id="325" name="Shape 325"/>
          <p:cNvSpPr/>
          <p:nvPr/>
        </p:nvSpPr>
        <p:spPr>
          <a:xfrm>
            <a:off x="6354549" y="3520575"/>
            <a:ext cx="1289700" cy="2626200"/>
          </a:xfrm>
          <a:prstGeom prst="rect">
            <a:avLst/>
          </a:prstGeom>
          <a:solidFill>
            <a:schemeClr val="lt2"/>
          </a:solidFill>
          <a:ln w="9525" cap="flat" cmpd="sng">
            <a:solidFill>
              <a:srgbClr val="674EA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6" name="Shape 326"/>
          <p:cNvSpPr txBox="1"/>
          <p:nvPr/>
        </p:nvSpPr>
        <p:spPr>
          <a:xfrm>
            <a:off x="6297696" y="3138061"/>
            <a:ext cx="1575000" cy="452400"/>
          </a:xfrm>
          <a:prstGeom prst="rect">
            <a:avLst/>
          </a:prstGeom>
          <a:noFill/>
          <a:ln>
            <a:noFill/>
          </a:ln>
        </p:spPr>
        <p:txBody>
          <a:bodyPr lIns="91425" tIns="91425" rIns="91425" bIns="91425" anchor="t" anchorCtr="0">
            <a:noAutofit/>
          </a:bodyPr>
          <a:lstStyle/>
          <a:p>
            <a:pPr lvl="0" rtl="0">
              <a:spcBef>
                <a:spcPts val="0"/>
              </a:spcBef>
              <a:buNone/>
            </a:pPr>
            <a:r>
              <a:rPr lang="en" b="1">
                <a:solidFill>
                  <a:srgbClr val="8E7CC3"/>
                </a:solidFill>
              </a:rPr>
              <a:t>Resource DSL</a:t>
            </a:r>
          </a:p>
        </p:txBody>
      </p:sp>
      <p:sp>
        <p:nvSpPr>
          <p:cNvPr id="327" name="Shape 327"/>
          <p:cNvSpPr/>
          <p:nvPr/>
        </p:nvSpPr>
        <p:spPr>
          <a:xfrm>
            <a:off x="4583874" y="3505750"/>
            <a:ext cx="1289700" cy="2626200"/>
          </a:xfrm>
          <a:prstGeom prst="rect">
            <a:avLst/>
          </a:prstGeom>
          <a:solidFill>
            <a:schemeClr val="lt2"/>
          </a:solidFill>
          <a:ln w="9525"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8" name="Shape 328"/>
          <p:cNvSpPr txBox="1"/>
          <p:nvPr/>
        </p:nvSpPr>
        <p:spPr>
          <a:xfrm>
            <a:off x="4525112" y="3123223"/>
            <a:ext cx="1687500" cy="452400"/>
          </a:xfrm>
          <a:prstGeom prst="rect">
            <a:avLst/>
          </a:prstGeom>
          <a:noFill/>
          <a:ln>
            <a:noFill/>
          </a:ln>
        </p:spPr>
        <p:txBody>
          <a:bodyPr lIns="91425" tIns="91425" rIns="91425" bIns="91425" anchor="t" anchorCtr="0">
            <a:noAutofit/>
          </a:bodyPr>
          <a:lstStyle/>
          <a:p>
            <a:pPr lvl="0" rtl="0">
              <a:spcBef>
                <a:spcPts val="0"/>
              </a:spcBef>
              <a:buNone/>
            </a:pPr>
            <a:r>
              <a:rPr lang="en" b="1">
                <a:solidFill>
                  <a:srgbClr val="3D85C6"/>
                </a:solidFill>
              </a:rPr>
              <a:t>Static inputs</a:t>
            </a:r>
          </a:p>
        </p:txBody>
      </p:sp>
      <p:sp>
        <p:nvSpPr>
          <p:cNvPr id="329" name="Shape 329"/>
          <p:cNvSpPr txBox="1"/>
          <p:nvPr/>
        </p:nvSpPr>
        <p:spPr>
          <a:xfrm>
            <a:off x="4583950" y="3505750"/>
            <a:ext cx="1289700" cy="547200"/>
          </a:xfrm>
          <a:prstGeom prst="rect">
            <a:avLst/>
          </a:prstGeom>
          <a:noFill/>
          <a:ln>
            <a:noFill/>
          </a:ln>
        </p:spPr>
        <p:txBody>
          <a:bodyPr lIns="91425" tIns="91425" rIns="91425" bIns="91425" anchor="t" anchorCtr="0">
            <a:noAutofit/>
          </a:bodyPr>
          <a:lstStyle/>
          <a:p>
            <a:pPr lvl="0" algn="ctr" rtl="0">
              <a:spcBef>
                <a:spcPts val="0"/>
              </a:spcBef>
              <a:buNone/>
            </a:pPr>
            <a:r>
              <a:rPr lang="en" b="1"/>
              <a:t>Feature Model</a:t>
            </a:r>
          </a:p>
        </p:txBody>
      </p:sp>
      <p:sp>
        <p:nvSpPr>
          <p:cNvPr id="330" name="Shape 330"/>
          <p:cNvSpPr txBox="1"/>
          <p:nvPr/>
        </p:nvSpPr>
        <p:spPr>
          <a:xfrm>
            <a:off x="4454350" y="4589717"/>
            <a:ext cx="1548900" cy="547200"/>
          </a:xfrm>
          <a:prstGeom prst="rect">
            <a:avLst/>
          </a:prstGeom>
          <a:noFill/>
          <a:ln>
            <a:noFill/>
          </a:ln>
        </p:spPr>
        <p:txBody>
          <a:bodyPr lIns="91425" tIns="91425" rIns="91425" bIns="91425" anchor="t" anchorCtr="0">
            <a:noAutofit/>
          </a:bodyPr>
          <a:lstStyle/>
          <a:p>
            <a:pPr lvl="0" algn="ctr" rtl="0">
              <a:spcBef>
                <a:spcPts val="0"/>
              </a:spcBef>
              <a:buNone/>
            </a:pPr>
            <a:r>
              <a:rPr lang="en" b="1"/>
              <a:t>Permanent Store</a:t>
            </a:r>
          </a:p>
        </p:txBody>
      </p:sp>
      <p:sp>
        <p:nvSpPr>
          <p:cNvPr id="331" name="Shape 331"/>
          <p:cNvSpPr txBox="1"/>
          <p:nvPr/>
        </p:nvSpPr>
        <p:spPr>
          <a:xfrm>
            <a:off x="6386703" y="3504142"/>
            <a:ext cx="1289699" cy="423900"/>
          </a:xfrm>
          <a:prstGeom prst="rect">
            <a:avLst/>
          </a:prstGeom>
          <a:noFill/>
          <a:ln>
            <a:noFill/>
          </a:ln>
        </p:spPr>
        <p:txBody>
          <a:bodyPr lIns="91425" tIns="91425" rIns="91425" bIns="91425" anchor="t" anchorCtr="0">
            <a:noAutofit/>
          </a:bodyPr>
          <a:lstStyle/>
          <a:p>
            <a:pPr lvl="0" algn="ctr" rtl="0">
              <a:spcBef>
                <a:spcPts val="0"/>
              </a:spcBef>
              <a:buNone/>
            </a:pPr>
            <a:r>
              <a:rPr lang="en" b="1"/>
              <a:t>App Model</a:t>
            </a:r>
          </a:p>
        </p:txBody>
      </p:sp>
      <p:sp>
        <p:nvSpPr>
          <p:cNvPr id="332" name="Shape 332"/>
          <p:cNvSpPr/>
          <p:nvPr/>
        </p:nvSpPr>
        <p:spPr>
          <a:xfrm>
            <a:off x="6699603" y="3947429"/>
            <a:ext cx="663900" cy="7002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t>f</a:t>
            </a:r>
            <a:r>
              <a:rPr lang="en" sz="1200" baseline="-25000"/>
              <a:t>1</a:t>
            </a:r>
            <a:r>
              <a:rPr lang="en" sz="1200"/>
              <a:t> * f</a:t>
            </a:r>
            <a:r>
              <a:rPr lang="en" sz="1200" baseline="-25000"/>
              <a:t>2</a:t>
            </a:r>
          </a:p>
          <a:p>
            <a:pPr lvl="0" algn="ctr" rtl="0">
              <a:spcBef>
                <a:spcPts val="0"/>
              </a:spcBef>
              <a:buNone/>
            </a:pPr>
            <a:r>
              <a:rPr lang="en" sz="1200"/>
              <a:t>(g+h)</a:t>
            </a:r>
          </a:p>
          <a:p>
            <a:pPr lvl="0" algn="ctr" rtl="0">
              <a:spcBef>
                <a:spcPts val="0"/>
              </a:spcBef>
              <a:buNone/>
            </a:pPr>
            <a:r>
              <a:rPr lang="en" sz="1200"/>
              <a:t>x</a:t>
            </a:r>
          </a:p>
        </p:txBody>
      </p:sp>
      <p:sp>
        <p:nvSpPr>
          <p:cNvPr id="333" name="Shape 333"/>
          <p:cNvSpPr txBox="1"/>
          <p:nvPr/>
        </p:nvSpPr>
        <p:spPr>
          <a:xfrm>
            <a:off x="6386703" y="4667017"/>
            <a:ext cx="1289700" cy="423900"/>
          </a:xfrm>
          <a:prstGeom prst="rect">
            <a:avLst/>
          </a:prstGeom>
          <a:noFill/>
          <a:ln>
            <a:noFill/>
          </a:ln>
        </p:spPr>
        <p:txBody>
          <a:bodyPr lIns="91425" tIns="91425" rIns="91425" bIns="91425" anchor="t" anchorCtr="0">
            <a:noAutofit/>
          </a:bodyPr>
          <a:lstStyle/>
          <a:p>
            <a:pPr lvl="0" algn="ctr" rtl="0">
              <a:spcBef>
                <a:spcPts val="0"/>
              </a:spcBef>
              <a:buNone/>
            </a:pPr>
            <a:r>
              <a:rPr lang="en" b="1"/>
              <a:t>DFU Types</a:t>
            </a:r>
          </a:p>
        </p:txBody>
      </p:sp>
      <p:grpSp>
        <p:nvGrpSpPr>
          <p:cNvPr id="334" name="Shape 334"/>
          <p:cNvGrpSpPr/>
          <p:nvPr/>
        </p:nvGrpSpPr>
        <p:grpSpPr>
          <a:xfrm>
            <a:off x="4814838" y="5112437"/>
            <a:ext cx="827922" cy="854402"/>
            <a:chOff x="10507875" y="2876950"/>
            <a:chExt cx="1343374" cy="1606925"/>
          </a:xfrm>
        </p:grpSpPr>
        <p:sp>
          <p:nvSpPr>
            <p:cNvPr id="335" name="Shape 335"/>
            <p:cNvSpPr/>
            <p:nvPr/>
          </p:nvSpPr>
          <p:spPr>
            <a:xfrm>
              <a:off x="10507875" y="4062933"/>
              <a:ext cx="1343374" cy="420941"/>
            </a:xfrm>
            <a:prstGeom prst="flowChartMagneticDisk">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6" name="Shape 336"/>
            <p:cNvSpPr/>
            <p:nvPr/>
          </p:nvSpPr>
          <p:spPr>
            <a:xfrm>
              <a:off x="10507875" y="3667605"/>
              <a:ext cx="1343374" cy="420941"/>
            </a:xfrm>
            <a:prstGeom prst="flowChartMagneticDisk">
              <a:avLst/>
            </a:prstGeom>
            <a:solidFill>
              <a:schemeClr val="lt2"/>
            </a:solidFill>
            <a:ln w="19050" cap="flat" cmpd="sng">
              <a:solidFill>
                <a:srgbClr val="E6913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7" name="Shape 337"/>
            <p:cNvSpPr/>
            <p:nvPr/>
          </p:nvSpPr>
          <p:spPr>
            <a:xfrm>
              <a:off x="10507875" y="3272277"/>
              <a:ext cx="1343374" cy="420941"/>
            </a:xfrm>
            <a:prstGeom prst="flowChartMagneticDisk">
              <a:avLst/>
            </a:prstGeom>
            <a:solidFill>
              <a:schemeClr val="lt2"/>
            </a:solidFill>
            <a:ln w="19050" cap="flat" cmpd="sng">
              <a:solidFill>
                <a:srgbClr val="6AA84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8" name="Shape 338"/>
            <p:cNvSpPr/>
            <p:nvPr/>
          </p:nvSpPr>
          <p:spPr>
            <a:xfrm>
              <a:off x="10507875" y="2876950"/>
              <a:ext cx="1343374" cy="420941"/>
            </a:xfrm>
            <a:prstGeom prst="flowChartMagneticDisk">
              <a:avLst/>
            </a:prstGeom>
            <a:solidFill>
              <a:schemeClr val="lt2"/>
            </a:solidFill>
            <a:ln w="1905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339" name="Shape 339"/>
          <p:cNvGrpSpPr/>
          <p:nvPr/>
        </p:nvGrpSpPr>
        <p:grpSpPr>
          <a:xfrm>
            <a:off x="4917543" y="4028470"/>
            <a:ext cx="622513" cy="585727"/>
            <a:chOff x="4903539" y="4011400"/>
            <a:chExt cx="622513" cy="585727"/>
          </a:xfrm>
        </p:grpSpPr>
        <p:sp>
          <p:nvSpPr>
            <p:cNvPr id="340" name="Shape 340"/>
            <p:cNvSpPr/>
            <p:nvPr/>
          </p:nvSpPr>
          <p:spPr>
            <a:xfrm>
              <a:off x="5125396" y="4011400"/>
              <a:ext cx="178800" cy="166500"/>
            </a:xfrm>
            <a:prstGeom prst="roundRect">
              <a:avLst>
                <a:gd name="adj" fmla="val 16667"/>
              </a:avLst>
            </a:prstGeom>
            <a:solidFill>
              <a:srgbClr val="3D85C6"/>
            </a:solidFill>
            <a:ln w="28575"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1" name="Shape 341"/>
            <p:cNvSpPr/>
            <p:nvPr/>
          </p:nvSpPr>
          <p:spPr>
            <a:xfrm>
              <a:off x="5347253" y="4430627"/>
              <a:ext cx="178800" cy="166500"/>
            </a:xfrm>
            <a:prstGeom prst="roundRect">
              <a:avLst>
                <a:gd name="adj" fmla="val 16667"/>
              </a:avLst>
            </a:prstGeom>
            <a:solidFill>
              <a:srgbClr val="3D85C6"/>
            </a:solidFill>
            <a:ln w="1905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2" name="Shape 342"/>
            <p:cNvSpPr/>
            <p:nvPr/>
          </p:nvSpPr>
          <p:spPr>
            <a:xfrm>
              <a:off x="5125396" y="4430627"/>
              <a:ext cx="178800" cy="166500"/>
            </a:xfrm>
            <a:prstGeom prst="roundRect">
              <a:avLst>
                <a:gd name="adj" fmla="val 16667"/>
              </a:avLst>
            </a:prstGeom>
            <a:solidFill>
              <a:srgbClr val="3D85C6"/>
            </a:solidFill>
            <a:ln w="1905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3" name="Shape 343"/>
            <p:cNvSpPr/>
            <p:nvPr/>
          </p:nvSpPr>
          <p:spPr>
            <a:xfrm>
              <a:off x="4903539" y="4430627"/>
              <a:ext cx="178800" cy="166500"/>
            </a:xfrm>
            <a:prstGeom prst="roundRect">
              <a:avLst>
                <a:gd name="adj" fmla="val 16667"/>
              </a:avLst>
            </a:prstGeom>
            <a:solidFill>
              <a:srgbClr val="3D85C6"/>
            </a:solidFill>
            <a:ln w="1905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344" name="Shape 344"/>
            <p:cNvCxnSpPr>
              <a:stCxn id="340" idx="2"/>
              <a:endCxn id="342" idx="0"/>
            </p:cNvCxnSpPr>
            <p:nvPr/>
          </p:nvCxnSpPr>
          <p:spPr>
            <a:xfrm>
              <a:off x="5214796" y="4177900"/>
              <a:ext cx="0" cy="252600"/>
            </a:xfrm>
            <a:prstGeom prst="straightConnector1">
              <a:avLst/>
            </a:prstGeom>
            <a:noFill/>
            <a:ln w="28575" cap="flat" cmpd="sng">
              <a:solidFill>
                <a:srgbClr val="3D85C6"/>
              </a:solidFill>
              <a:prstDash val="solid"/>
              <a:round/>
              <a:headEnd type="none" w="lg" len="lg"/>
              <a:tailEnd type="none" w="lg" len="lg"/>
            </a:ln>
          </p:spPr>
        </p:cxnSp>
        <p:cxnSp>
          <p:nvCxnSpPr>
            <p:cNvPr id="345" name="Shape 345"/>
            <p:cNvCxnSpPr>
              <a:stCxn id="343" idx="0"/>
              <a:endCxn id="341" idx="0"/>
            </p:cNvCxnSpPr>
            <p:nvPr/>
          </p:nvCxnSpPr>
          <p:spPr>
            <a:xfrm rot="-5400000" flipH="1">
              <a:off x="5214489" y="4209077"/>
              <a:ext cx="600" cy="443700"/>
            </a:xfrm>
            <a:prstGeom prst="bentConnector3">
              <a:avLst>
                <a:gd name="adj1" fmla="val -19289859"/>
              </a:avLst>
            </a:prstGeom>
            <a:noFill/>
            <a:ln w="28575" cap="flat" cmpd="sng">
              <a:solidFill>
                <a:srgbClr val="3D85C6"/>
              </a:solidFill>
              <a:prstDash val="solid"/>
              <a:round/>
              <a:headEnd type="none" w="lg" len="lg"/>
              <a:tailEnd type="none" w="lg" len="lg"/>
            </a:ln>
          </p:spPr>
        </p:cxnSp>
      </p:grpSp>
      <p:sp>
        <p:nvSpPr>
          <p:cNvPr id="346" name="Shape 346"/>
          <p:cNvSpPr/>
          <p:nvPr/>
        </p:nvSpPr>
        <p:spPr>
          <a:xfrm>
            <a:off x="7661403" y="3050175"/>
            <a:ext cx="1289681" cy="1429272"/>
          </a:xfrm>
          <a:prstGeom prst="irregularSeal1">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200" b="1"/>
          </a:p>
        </p:txBody>
      </p:sp>
      <p:sp>
        <p:nvSpPr>
          <p:cNvPr id="347" name="Shape 347"/>
          <p:cNvSpPr txBox="1"/>
          <p:nvPr/>
        </p:nvSpPr>
        <p:spPr>
          <a:xfrm>
            <a:off x="1955950" y="4687749"/>
            <a:ext cx="1289700" cy="563100"/>
          </a:xfrm>
          <a:prstGeom prst="rect">
            <a:avLst/>
          </a:prstGeom>
          <a:noFill/>
          <a:ln>
            <a:noFill/>
          </a:ln>
        </p:spPr>
        <p:txBody>
          <a:bodyPr lIns="91425" tIns="91425" rIns="91425" bIns="91425" anchor="t" anchorCtr="0">
            <a:noAutofit/>
          </a:bodyPr>
          <a:lstStyle/>
          <a:p>
            <a:pPr lvl="0" algn="ctr" rtl="0">
              <a:spcBef>
                <a:spcPts val="0"/>
              </a:spcBef>
              <a:buNone/>
            </a:pPr>
            <a:r>
              <a:rPr lang="en" b="1"/>
              <a:t>Partial Annotations</a:t>
            </a:r>
          </a:p>
        </p:txBody>
      </p:sp>
      <p:sp>
        <p:nvSpPr>
          <p:cNvPr id="348" name="Shape 348"/>
          <p:cNvSpPr txBox="1"/>
          <p:nvPr/>
        </p:nvSpPr>
        <p:spPr>
          <a:xfrm>
            <a:off x="1955950" y="3365947"/>
            <a:ext cx="1289700" cy="563100"/>
          </a:xfrm>
          <a:prstGeom prst="rect">
            <a:avLst/>
          </a:prstGeom>
          <a:noFill/>
          <a:ln>
            <a:noFill/>
          </a:ln>
        </p:spPr>
        <p:txBody>
          <a:bodyPr lIns="91425" tIns="91425" rIns="91425" bIns="91425" anchor="t" anchorCtr="0">
            <a:noAutofit/>
          </a:bodyPr>
          <a:lstStyle/>
          <a:p>
            <a:pPr lvl="0" algn="ctr" rtl="0">
              <a:spcBef>
                <a:spcPts val="0"/>
              </a:spcBef>
              <a:buNone/>
            </a:pPr>
            <a:r>
              <a:rPr lang="en" b="1"/>
              <a:t>Discovery</a:t>
            </a:r>
          </a:p>
          <a:p>
            <a:pPr lvl="0" algn="ctr" rtl="0">
              <a:spcBef>
                <a:spcPts val="0"/>
              </a:spcBef>
              <a:buNone/>
            </a:pPr>
            <a:r>
              <a:rPr lang="en" b="1"/>
              <a:t>Analysis</a:t>
            </a:r>
          </a:p>
        </p:txBody>
      </p:sp>
      <p:grpSp>
        <p:nvGrpSpPr>
          <p:cNvPr id="349" name="Shape 349"/>
          <p:cNvGrpSpPr/>
          <p:nvPr/>
        </p:nvGrpSpPr>
        <p:grpSpPr>
          <a:xfrm>
            <a:off x="6682467" y="5110305"/>
            <a:ext cx="698170" cy="788399"/>
            <a:chOff x="6579329" y="5110305"/>
            <a:chExt cx="698170" cy="788399"/>
          </a:xfrm>
        </p:grpSpPr>
        <p:sp>
          <p:nvSpPr>
            <p:cNvPr id="350" name="Shape 350"/>
            <p:cNvSpPr/>
            <p:nvPr/>
          </p:nvSpPr>
          <p:spPr>
            <a:xfrm>
              <a:off x="6579329" y="5110305"/>
              <a:ext cx="562500" cy="6486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r</a:t>
              </a:r>
              <a:r>
                <a:rPr lang="en" sz="1200" baseline="-25000"/>
                <a:t>1</a:t>
              </a:r>
              <a:r>
                <a:rPr lang="en" sz="1200"/>
                <a:t> {...}</a:t>
              </a:r>
            </a:p>
            <a:p>
              <a:pPr lvl="0" rtl="0">
                <a:spcBef>
                  <a:spcPts val="0"/>
                </a:spcBef>
                <a:buNone/>
              </a:pPr>
              <a:r>
                <a:rPr lang="en" sz="1200"/>
                <a:t>r</a:t>
              </a:r>
              <a:r>
                <a:rPr lang="en" sz="1200" baseline="-25000"/>
                <a:t>2</a:t>
              </a:r>
              <a:r>
                <a:rPr lang="en" sz="1200"/>
                <a:t> {...}</a:t>
              </a:r>
            </a:p>
          </p:txBody>
        </p:sp>
        <p:sp>
          <p:nvSpPr>
            <p:cNvPr id="351" name="Shape 351"/>
            <p:cNvSpPr/>
            <p:nvPr/>
          </p:nvSpPr>
          <p:spPr>
            <a:xfrm>
              <a:off x="6647164" y="5180205"/>
              <a:ext cx="562500" cy="6486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r</a:t>
              </a:r>
              <a:r>
                <a:rPr lang="en" sz="1200" baseline="-25000"/>
                <a:t>1</a:t>
              </a:r>
              <a:r>
                <a:rPr lang="en" sz="1200"/>
                <a:t> {...}</a:t>
              </a:r>
            </a:p>
            <a:p>
              <a:pPr lvl="0" rtl="0">
                <a:spcBef>
                  <a:spcPts val="0"/>
                </a:spcBef>
                <a:buNone/>
              </a:pPr>
              <a:r>
                <a:rPr lang="en" sz="1200"/>
                <a:t>r</a:t>
              </a:r>
              <a:r>
                <a:rPr lang="en" sz="1200" baseline="-25000"/>
                <a:t>2</a:t>
              </a:r>
              <a:r>
                <a:rPr lang="en" sz="1200"/>
                <a:t> {...}</a:t>
              </a:r>
            </a:p>
          </p:txBody>
        </p:sp>
        <p:sp>
          <p:nvSpPr>
            <p:cNvPr id="352" name="Shape 352"/>
            <p:cNvSpPr/>
            <p:nvPr/>
          </p:nvSpPr>
          <p:spPr>
            <a:xfrm>
              <a:off x="6714999" y="5250105"/>
              <a:ext cx="562500" cy="648600"/>
            </a:xfrm>
            <a:prstGeom prst="foldedCorner">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r</a:t>
              </a:r>
              <a:r>
                <a:rPr lang="en" sz="1200" baseline="-25000"/>
                <a:t>1</a:t>
              </a:r>
              <a:r>
                <a:rPr lang="en" sz="1200"/>
                <a:t> {...}</a:t>
              </a:r>
            </a:p>
            <a:p>
              <a:pPr lvl="0" rtl="0">
                <a:spcBef>
                  <a:spcPts val="0"/>
                </a:spcBef>
                <a:buNone/>
              </a:pPr>
              <a:r>
                <a:rPr lang="en" sz="1200"/>
                <a:t>r</a:t>
              </a:r>
              <a:r>
                <a:rPr lang="en" sz="1200" baseline="-25000"/>
                <a:t>2</a:t>
              </a:r>
              <a:r>
                <a:rPr lang="en" sz="1200"/>
                <a:t> {...}</a:t>
              </a:r>
            </a:p>
          </p:txBody>
        </p:sp>
      </p:grpSp>
      <p:grpSp>
        <p:nvGrpSpPr>
          <p:cNvPr id="353" name="Shape 353"/>
          <p:cNvGrpSpPr/>
          <p:nvPr/>
        </p:nvGrpSpPr>
        <p:grpSpPr>
          <a:xfrm>
            <a:off x="2251752" y="5249983"/>
            <a:ext cx="698094" cy="840155"/>
            <a:chOff x="10507875" y="5372625"/>
            <a:chExt cx="784200" cy="915900"/>
          </a:xfrm>
        </p:grpSpPr>
        <p:sp>
          <p:nvSpPr>
            <p:cNvPr id="354" name="Shape 354"/>
            <p:cNvSpPr/>
            <p:nvPr/>
          </p:nvSpPr>
          <p:spPr>
            <a:xfrm>
              <a:off x="10507875" y="5372625"/>
              <a:ext cx="631800" cy="763500"/>
            </a:xfrm>
            <a:prstGeom prst="foldedCorner">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t>@dfu</a:t>
              </a:r>
            </a:p>
            <a:p>
              <a:pPr lvl="0" algn="ctr" rtl="0">
                <a:spcBef>
                  <a:spcPts val="0"/>
                </a:spcBef>
                <a:buNone/>
              </a:pPr>
              <a:r>
                <a:rPr lang="en" sz="1200"/>
                <a:t>...</a:t>
              </a:r>
            </a:p>
            <a:p>
              <a:pPr lvl="0" algn="ctr" rtl="0">
                <a:spcBef>
                  <a:spcPts val="0"/>
                </a:spcBef>
                <a:buNone/>
              </a:pPr>
              <a:r>
                <a:rPr lang="en" sz="1200"/>
                <a:t>@dfu</a:t>
              </a:r>
            </a:p>
          </p:txBody>
        </p:sp>
        <p:sp>
          <p:nvSpPr>
            <p:cNvPr id="355" name="Shape 355"/>
            <p:cNvSpPr/>
            <p:nvPr/>
          </p:nvSpPr>
          <p:spPr>
            <a:xfrm>
              <a:off x="10584075" y="5448825"/>
              <a:ext cx="631800" cy="763500"/>
            </a:xfrm>
            <a:prstGeom prst="foldedCorner">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t>@dfu</a:t>
              </a:r>
            </a:p>
            <a:p>
              <a:pPr lvl="0" algn="ctr" rtl="0">
                <a:spcBef>
                  <a:spcPts val="0"/>
                </a:spcBef>
                <a:buNone/>
              </a:pPr>
              <a:r>
                <a:rPr lang="en" sz="1200"/>
                <a:t>...</a:t>
              </a:r>
            </a:p>
            <a:p>
              <a:pPr lvl="0" algn="ctr" rtl="0">
                <a:spcBef>
                  <a:spcPts val="0"/>
                </a:spcBef>
                <a:buNone/>
              </a:pPr>
              <a:r>
                <a:rPr lang="en" sz="1200"/>
                <a:t>@dfu</a:t>
              </a:r>
            </a:p>
          </p:txBody>
        </p:sp>
        <p:sp>
          <p:nvSpPr>
            <p:cNvPr id="356" name="Shape 356"/>
            <p:cNvSpPr/>
            <p:nvPr/>
          </p:nvSpPr>
          <p:spPr>
            <a:xfrm>
              <a:off x="10660275" y="5525025"/>
              <a:ext cx="631800" cy="763500"/>
            </a:xfrm>
            <a:prstGeom prst="foldedCorner">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t>@dfu</a:t>
              </a:r>
            </a:p>
            <a:p>
              <a:pPr lvl="0" algn="ctr" rtl="0">
                <a:spcBef>
                  <a:spcPts val="0"/>
                </a:spcBef>
                <a:buNone/>
              </a:pPr>
              <a:r>
                <a:rPr lang="en" sz="1200"/>
                <a:t>...</a:t>
              </a:r>
            </a:p>
            <a:p>
              <a:pPr lvl="0" algn="ctr" rtl="0">
                <a:spcBef>
                  <a:spcPts val="0"/>
                </a:spcBef>
                <a:buNone/>
              </a:pPr>
              <a:r>
                <a:rPr lang="en" sz="1200"/>
                <a:t>@dfu</a:t>
              </a:r>
            </a:p>
          </p:txBody>
        </p:sp>
      </p:grpSp>
      <p:pic>
        <p:nvPicPr>
          <p:cNvPr id="357" name="Shape 357"/>
          <p:cNvPicPr preferRelativeResize="0"/>
          <p:nvPr/>
        </p:nvPicPr>
        <p:blipFill>
          <a:blip r:embed="rId3">
            <a:alphaModFix/>
          </a:blip>
          <a:stretch>
            <a:fillRect/>
          </a:stretch>
        </p:blipFill>
        <p:spPr>
          <a:xfrm>
            <a:off x="2271216" y="3929000"/>
            <a:ext cx="659167" cy="679231"/>
          </a:xfrm>
          <a:prstGeom prst="rect">
            <a:avLst/>
          </a:prstGeom>
          <a:noFill/>
          <a:ln>
            <a:noFill/>
          </a:ln>
        </p:spPr>
      </p:pic>
      <p:sp>
        <p:nvSpPr>
          <p:cNvPr id="358" name="Shape 358"/>
          <p:cNvSpPr/>
          <p:nvPr/>
        </p:nvSpPr>
        <p:spPr>
          <a:xfrm rot="1433183">
            <a:off x="2873432" y="4737104"/>
            <a:ext cx="1857384" cy="292141"/>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9" name="Shape 359"/>
          <p:cNvSpPr/>
          <p:nvPr/>
        </p:nvSpPr>
        <p:spPr>
          <a:xfrm>
            <a:off x="3139375" y="5529700"/>
            <a:ext cx="1487100" cy="252600"/>
          </a:xfrm>
          <a:prstGeom prst="rightArrow">
            <a:avLst>
              <a:gd name="adj1" fmla="val 50000"/>
              <a:gd name="adj2" fmla="val 6788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0" name="Shape 360"/>
          <p:cNvSpPr/>
          <p:nvPr/>
        </p:nvSpPr>
        <p:spPr>
          <a:xfrm>
            <a:off x="5804672" y="4052875"/>
            <a:ext cx="615000" cy="3006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1" name="Shape 361"/>
          <p:cNvSpPr/>
          <p:nvPr/>
        </p:nvSpPr>
        <p:spPr>
          <a:xfrm>
            <a:off x="5817822" y="5450875"/>
            <a:ext cx="615000" cy="3006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2" name="Shape 362"/>
          <p:cNvSpPr/>
          <p:nvPr/>
        </p:nvSpPr>
        <p:spPr>
          <a:xfrm rot="2699187">
            <a:off x="5656646" y="4762457"/>
            <a:ext cx="897106" cy="260185"/>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3" name="Shape 363"/>
          <p:cNvSpPr/>
          <p:nvPr/>
        </p:nvSpPr>
        <p:spPr>
          <a:xfrm rot="5400000">
            <a:off x="7842825" y="2549250"/>
            <a:ext cx="852300" cy="325800"/>
          </a:xfrm>
          <a:prstGeom prst="bentArrow">
            <a:avLst>
              <a:gd name="adj1" fmla="val 35992"/>
              <a:gd name="adj2" fmla="val 45477"/>
              <a:gd name="adj3" fmla="val 50000"/>
              <a:gd name="adj4" fmla="val 40436"/>
            </a:avLst>
          </a:prstGeom>
          <a:solidFill>
            <a:srgbClr val="3C78D8"/>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4" name="Shape 364"/>
          <p:cNvSpPr/>
          <p:nvPr/>
        </p:nvSpPr>
        <p:spPr>
          <a:xfrm rot="5400000" flipH="1">
            <a:off x="7478650" y="4704800"/>
            <a:ext cx="1107600" cy="813900"/>
          </a:xfrm>
          <a:prstGeom prst="bentArrow">
            <a:avLst>
              <a:gd name="adj1" fmla="val 13676"/>
              <a:gd name="adj2" fmla="val 17583"/>
              <a:gd name="adj3" fmla="val 21944"/>
              <a:gd name="adj4" fmla="val 4375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5" name="Shape 365"/>
          <p:cNvSpPr/>
          <p:nvPr/>
        </p:nvSpPr>
        <p:spPr>
          <a:xfrm rot="10800000" flipH="1">
            <a:off x="4299125" y="2580525"/>
            <a:ext cx="325800" cy="2294100"/>
          </a:xfrm>
          <a:prstGeom prst="bentArrow">
            <a:avLst>
              <a:gd name="adj1" fmla="val 38528"/>
              <a:gd name="adj2" fmla="val 41743"/>
              <a:gd name="adj3" fmla="val 45334"/>
              <a:gd name="adj4" fmla="val 43750"/>
            </a:avLst>
          </a:prstGeom>
          <a:solidFill>
            <a:srgbClr val="3C78D8"/>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6" name="Shape 366"/>
          <p:cNvSpPr txBox="1"/>
          <p:nvPr/>
        </p:nvSpPr>
        <p:spPr>
          <a:xfrm>
            <a:off x="575000" y="6293775"/>
            <a:ext cx="8239800" cy="378000"/>
          </a:xfrm>
          <a:prstGeom prst="rect">
            <a:avLst/>
          </a:prstGeom>
          <a:solidFill>
            <a:srgbClr val="FFFF00"/>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None/>
            </a:pPr>
            <a:r>
              <a:rPr lang="en" sz="1600" b="1"/>
              <a:t>The ecosystem prescribes and specifies the constructed system.</a:t>
            </a:r>
          </a:p>
        </p:txBody>
      </p:sp>
      <p:sp>
        <p:nvSpPr>
          <p:cNvPr id="367" name="Shape 367"/>
          <p:cNvSpPr txBox="1"/>
          <p:nvPr/>
        </p:nvSpPr>
        <p:spPr>
          <a:xfrm>
            <a:off x="7661350" y="3454300"/>
            <a:ext cx="1289700" cy="679200"/>
          </a:xfrm>
          <a:prstGeom prst="rect">
            <a:avLst/>
          </a:prstGeom>
          <a:noFill/>
          <a:ln>
            <a:noFill/>
          </a:ln>
        </p:spPr>
        <p:txBody>
          <a:bodyPr lIns="91425" tIns="91425" rIns="91425" bIns="91425" anchor="t" anchorCtr="0">
            <a:noAutofit/>
          </a:bodyPr>
          <a:lstStyle/>
          <a:p>
            <a:pPr lvl="0" algn="ctr">
              <a:spcBef>
                <a:spcPts val="0"/>
              </a:spcBef>
              <a:buNone/>
            </a:pPr>
            <a:r>
              <a:rPr lang="en" b="1"/>
              <a:t>Constructed System</a:t>
            </a:r>
          </a:p>
        </p:txBody>
      </p:sp>
      <p:grpSp>
        <p:nvGrpSpPr>
          <p:cNvPr id="368" name="Shape 368"/>
          <p:cNvGrpSpPr/>
          <p:nvPr/>
        </p:nvGrpSpPr>
        <p:grpSpPr>
          <a:xfrm>
            <a:off x="4234350" y="824225"/>
            <a:ext cx="3791100" cy="1680600"/>
            <a:chOff x="4234350" y="824225"/>
            <a:chExt cx="3791100" cy="1680600"/>
          </a:xfrm>
        </p:grpSpPr>
        <p:sp>
          <p:nvSpPr>
            <p:cNvPr id="369" name="Shape 369"/>
            <p:cNvSpPr/>
            <p:nvPr/>
          </p:nvSpPr>
          <p:spPr>
            <a:xfrm>
              <a:off x="4234350" y="1241225"/>
              <a:ext cx="3791100" cy="1263600"/>
            </a:xfrm>
            <a:prstGeom prst="rect">
              <a:avLst/>
            </a:prstGeom>
            <a:solidFill>
              <a:srgbClr val="F4CCCC"/>
            </a:solidFill>
            <a:ln w="952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0" name="Shape 370"/>
            <p:cNvSpPr/>
            <p:nvPr/>
          </p:nvSpPr>
          <p:spPr>
            <a:xfrm>
              <a:off x="4696725" y="1668575"/>
              <a:ext cx="1155816" cy="763452"/>
            </a:xfrm>
            <a:prstGeom prst="cloud">
              <a:avLst/>
            </a:prstGeom>
            <a:solidFill>
              <a:srgbClr val="CFE2F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1" name="Shape 371"/>
            <p:cNvSpPr txBox="1"/>
            <p:nvPr/>
          </p:nvSpPr>
          <p:spPr>
            <a:xfrm>
              <a:off x="4234350" y="824225"/>
              <a:ext cx="3297900" cy="493200"/>
            </a:xfrm>
            <a:prstGeom prst="rect">
              <a:avLst/>
            </a:prstGeom>
            <a:noFill/>
            <a:ln>
              <a:noFill/>
            </a:ln>
          </p:spPr>
          <p:txBody>
            <a:bodyPr lIns="91425" tIns="91425" rIns="91425" bIns="91425" anchor="t" anchorCtr="0">
              <a:noAutofit/>
            </a:bodyPr>
            <a:lstStyle/>
            <a:p>
              <a:pPr lvl="0" rtl="0">
                <a:spcBef>
                  <a:spcPts val="0"/>
                </a:spcBef>
                <a:buNone/>
              </a:pPr>
              <a:r>
                <a:rPr lang="en" b="1">
                  <a:solidFill>
                    <a:srgbClr val="CC0000"/>
                  </a:solidFill>
                </a:rPr>
                <a:t>Dynamic inputs (ecosystem model)</a:t>
              </a:r>
            </a:p>
          </p:txBody>
        </p:sp>
        <p:sp>
          <p:nvSpPr>
            <p:cNvPr id="372" name="Shape 372"/>
            <p:cNvSpPr txBox="1"/>
            <p:nvPr/>
          </p:nvSpPr>
          <p:spPr>
            <a:xfrm>
              <a:off x="4480950" y="1241225"/>
              <a:ext cx="1448700" cy="462300"/>
            </a:xfrm>
            <a:prstGeom prst="rect">
              <a:avLst/>
            </a:prstGeom>
            <a:noFill/>
            <a:ln>
              <a:noFill/>
            </a:ln>
          </p:spPr>
          <p:txBody>
            <a:bodyPr lIns="91425" tIns="91425" rIns="91425" bIns="91425" anchor="t" anchorCtr="0">
              <a:noAutofit/>
            </a:bodyPr>
            <a:lstStyle/>
            <a:p>
              <a:pPr lvl="0" algn="ctr" rtl="0">
                <a:spcBef>
                  <a:spcPts val="0"/>
                </a:spcBef>
                <a:buNone/>
              </a:pPr>
              <a:r>
                <a:rPr lang="en" b="1"/>
                <a:t>Environment</a:t>
              </a:r>
            </a:p>
          </p:txBody>
        </p:sp>
        <p:sp>
          <p:nvSpPr>
            <p:cNvPr id="373" name="Shape 373"/>
            <p:cNvSpPr txBox="1"/>
            <p:nvPr/>
          </p:nvSpPr>
          <p:spPr>
            <a:xfrm>
              <a:off x="6467300" y="1241225"/>
              <a:ext cx="1448700" cy="462300"/>
            </a:xfrm>
            <a:prstGeom prst="rect">
              <a:avLst/>
            </a:prstGeom>
            <a:noFill/>
            <a:ln>
              <a:noFill/>
            </a:ln>
          </p:spPr>
          <p:txBody>
            <a:bodyPr lIns="91425" tIns="91425" rIns="91425" bIns="91425" anchor="t" anchorCtr="0">
              <a:noAutofit/>
            </a:bodyPr>
            <a:lstStyle/>
            <a:p>
              <a:pPr lvl="0" algn="ctr" rtl="0">
                <a:spcBef>
                  <a:spcPts val="0"/>
                </a:spcBef>
                <a:buNone/>
              </a:pPr>
              <a:r>
                <a:rPr lang="en" b="1"/>
                <a:t>Mission Req</a:t>
              </a:r>
            </a:p>
          </p:txBody>
        </p:sp>
        <p:sp>
          <p:nvSpPr>
            <p:cNvPr id="374" name="Shape 374"/>
            <p:cNvSpPr/>
            <p:nvPr/>
          </p:nvSpPr>
          <p:spPr>
            <a:xfrm>
              <a:off x="6875750" y="1637787"/>
              <a:ext cx="631800" cy="763500"/>
            </a:xfrm>
            <a:prstGeom prst="foldedCorner">
              <a:avLst>
                <a:gd name="adj" fmla="val 16667"/>
              </a:avLst>
            </a:prstGeom>
            <a:solidFill>
              <a:schemeClr val="lt1"/>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a:t>X …</a:t>
              </a:r>
            </a:p>
            <a:p>
              <a:pPr lvl="0" rtl="0">
                <a:spcBef>
                  <a:spcPts val="0"/>
                </a:spcBef>
                <a:buNone/>
              </a:pPr>
              <a:r>
                <a:rPr lang="en" b="1"/>
                <a:t>X …</a:t>
              </a:r>
            </a:p>
            <a:p>
              <a:pPr lvl="0" rtl="0">
                <a:spcBef>
                  <a:spcPts val="0"/>
                </a:spcBef>
                <a:buNone/>
              </a:pPr>
              <a:r>
                <a:rPr lang="en" b="1"/>
                <a:t>X ...</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Shape 379"/>
          <p:cNvSpPr txBox="1">
            <a:spLocks noGrp="1"/>
          </p:cNvSpPr>
          <p:nvPr>
            <p:ph type="title"/>
          </p:nvPr>
        </p:nvSpPr>
        <p:spPr>
          <a:xfrm>
            <a:off x="311700" y="740800"/>
            <a:ext cx="2808000" cy="1007700"/>
          </a:xfrm>
          <a:prstGeom prst="rect">
            <a:avLst/>
          </a:prstGeom>
        </p:spPr>
        <p:txBody>
          <a:bodyPr lIns="91425" tIns="91425" rIns="91425" bIns="91425" anchor="b" anchorCtr="0">
            <a:noAutofit/>
          </a:bodyPr>
          <a:lstStyle/>
          <a:p>
            <a:pPr lvl="0" rtl="0">
              <a:spcBef>
                <a:spcPts val="0"/>
              </a:spcBef>
              <a:buNone/>
            </a:pPr>
            <a:r>
              <a:rPr lang="en"/>
              <a:t>Modeling the Ecosystem</a:t>
            </a:r>
          </a:p>
        </p:txBody>
      </p:sp>
      <p:sp>
        <p:nvSpPr>
          <p:cNvPr id="380" name="Shape 380"/>
          <p:cNvSpPr txBox="1">
            <a:spLocks noGrp="1"/>
          </p:cNvSpPr>
          <p:nvPr>
            <p:ph type="body" idx="1"/>
          </p:nvPr>
        </p:nvSpPr>
        <p:spPr>
          <a:xfrm>
            <a:off x="227700" y="1815125"/>
            <a:ext cx="3618300" cy="1606800"/>
          </a:xfrm>
          <a:prstGeom prst="rect">
            <a:avLst/>
          </a:prstGeom>
        </p:spPr>
        <p:txBody>
          <a:bodyPr lIns="91425" tIns="91425" rIns="91425" bIns="91425" anchor="t" anchorCtr="0">
            <a:noAutofit/>
          </a:bodyPr>
          <a:lstStyle/>
          <a:p>
            <a:pPr marL="457200" lvl="0" indent="-317500" rtl="0">
              <a:spcBef>
                <a:spcPts val="0"/>
              </a:spcBef>
              <a:buClr>
                <a:srgbClr val="CCCCCC"/>
              </a:buClr>
              <a:buSzPct val="100000"/>
            </a:pPr>
            <a:r>
              <a:rPr lang="en" sz="1400">
                <a:solidFill>
                  <a:srgbClr val="CCCCCC"/>
                </a:solidFill>
              </a:rPr>
              <a:t>What is the ecosystem?</a:t>
            </a:r>
          </a:p>
          <a:p>
            <a:pPr marL="457200" lvl="0" indent="-317500" rtl="0">
              <a:spcBef>
                <a:spcPts val="0"/>
              </a:spcBef>
              <a:buClr>
                <a:srgbClr val="CCCCCC"/>
              </a:buClr>
              <a:buSzPct val="100000"/>
            </a:pPr>
            <a:r>
              <a:rPr lang="en" sz="1400">
                <a:solidFill>
                  <a:srgbClr val="CCCCCC"/>
                </a:solidFill>
              </a:rPr>
              <a:t>Why is the ecosystem important?</a:t>
            </a:r>
          </a:p>
          <a:p>
            <a:pPr marL="457200" lvl="0" indent="-317500" rtl="0">
              <a:spcBef>
                <a:spcPts val="0"/>
              </a:spcBef>
              <a:buSzPct val="100000"/>
            </a:pPr>
            <a:r>
              <a:rPr lang="en" sz="1400"/>
              <a:t>What have we done to model the ecosystem?</a:t>
            </a:r>
          </a:p>
          <a:p>
            <a:pPr marL="457200" lvl="0" indent="-317500" rtl="0">
              <a:spcBef>
                <a:spcPts val="0"/>
              </a:spcBef>
              <a:buClr>
                <a:srgbClr val="D9D9D9"/>
              </a:buClr>
              <a:buSzPct val="100000"/>
            </a:pPr>
            <a:r>
              <a:rPr lang="en" sz="1400">
                <a:solidFill>
                  <a:srgbClr val="D9D9D9"/>
                </a:solidFill>
              </a:rPr>
              <a:t>What next?</a:t>
            </a:r>
          </a:p>
        </p:txBody>
      </p:sp>
      <p:pic>
        <p:nvPicPr>
          <p:cNvPr id="381" name="Shape 381"/>
          <p:cNvPicPr preferRelativeResize="0"/>
          <p:nvPr/>
        </p:nvPicPr>
        <p:blipFill>
          <a:blip r:embed="rId3">
            <a:alphaModFix/>
          </a:blip>
          <a:stretch>
            <a:fillRect/>
          </a:stretch>
        </p:blipFill>
        <p:spPr>
          <a:xfrm>
            <a:off x="4102408" y="522424"/>
            <a:ext cx="4246882" cy="1920181"/>
          </a:xfrm>
          <a:prstGeom prst="rect">
            <a:avLst/>
          </a:prstGeom>
          <a:noFill/>
          <a:ln>
            <a:noFill/>
          </a:ln>
        </p:spPr>
      </p:pic>
      <p:pic>
        <p:nvPicPr>
          <p:cNvPr id="382" name="Shape 382"/>
          <p:cNvPicPr preferRelativeResize="0"/>
          <p:nvPr/>
        </p:nvPicPr>
        <p:blipFill>
          <a:blip r:embed="rId4">
            <a:alphaModFix/>
          </a:blip>
          <a:stretch>
            <a:fillRect/>
          </a:stretch>
        </p:blipFill>
        <p:spPr>
          <a:xfrm>
            <a:off x="4026634" y="4552390"/>
            <a:ext cx="4550841" cy="1735390"/>
          </a:xfrm>
          <a:prstGeom prst="rect">
            <a:avLst/>
          </a:prstGeom>
          <a:noFill/>
          <a:ln>
            <a:noFill/>
          </a:ln>
        </p:spPr>
      </p:pic>
      <p:pic>
        <p:nvPicPr>
          <p:cNvPr id="383" name="Shape 383"/>
          <p:cNvPicPr preferRelativeResize="0"/>
          <p:nvPr/>
        </p:nvPicPr>
        <p:blipFill>
          <a:blip r:embed="rId5">
            <a:alphaModFix/>
          </a:blip>
          <a:stretch>
            <a:fillRect/>
          </a:stretch>
        </p:blipFill>
        <p:spPr>
          <a:xfrm>
            <a:off x="4407624" y="2413639"/>
            <a:ext cx="4550849" cy="2133860"/>
          </a:xfrm>
          <a:prstGeom prst="rect">
            <a:avLst/>
          </a:prstGeom>
          <a:noFill/>
          <a:ln>
            <a:noFill/>
          </a:ln>
        </p:spPr>
      </p:pic>
      <p:sp>
        <p:nvSpPr>
          <p:cNvPr id="384" name="Shape 384"/>
          <p:cNvSpPr txBox="1"/>
          <p:nvPr/>
        </p:nvSpPr>
        <p:spPr>
          <a:xfrm>
            <a:off x="472125" y="3974050"/>
            <a:ext cx="3438000" cy="20565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 sz="1800">
                <a:solidFill>
                  <a:srgbClr val="980000"/>
                </a:solidFill>
              </a:rPr>
              <a:t>Mission model</a:t>
            </a:r>
          </a:p>
          <a:p>
            <a:pPr marL="114300" lvl="0" indent="0" rtl="0">
              <a:lnSpc>
                <a:spcPct val="115000"/>
              </a:lnSpc>
              <a:spcBef>
                <a:spcPts val="0"/>
              </a:spcBef>
              <a:buNone/>
            </a:pPr>
            <a:r>
              <a:rPr lang="en" sz="1800">
                <a:solidFill>
                  <a:schemeClr val="dk1"/>
                </a:solidFill>
              </a:rPr>
              <a:t>Where do messages originate? </a:t>
            </a:r>
          </a:p>
          <a:p>
            <a:pPr marL="114300" lvl="0" indent="0" rtl="0">
              <a:lnSpc>
                <a:spcPct val="115000"/>
              </a:lnSpc>
              <a:spcBef>
                <a:spcPts val="0"/>
              </a:spcBef>
              <a:buNone/>
            </a:pPr>
            <a:r>
              <a:rPr lang="en" sz="1800">
                <a:solidFill>
                  <a:schemeClr val="dk1"/>
                </a:solidFill>
              </a:rPr>
              <a:t>To whom are they directed?</a:t>
            </a:r>
          </a:p>
        </p:txBody>
      </p:sp>
      <p:sp>
        <p:nvSpPr>
          <p:cNvPr id="385" name="Shape 385"/>
          <p:cNvSpPr txBox="1"/>
          <p:nvPr/>
        </p:nvSpPr>
        <p:spPr>
          <a:xfrm>
            <a:off x="575000" y="6293775"/>
            <a:ext cx="8239800" cy="378000"/>
          </a:xfrm>
          <a:prstGeom prst="rect">
            <a:avLst/>
          </a:prstGeom>
          <a:solidFill>
            <a:srgbClr val="FFFF00"/>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None/>
            </a:pPr>
            <a:r>
              <a:rPr lang="en" sz="1600" b="1"/>
              <a:t>Build a mega-model including cross-cuts.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Shape 390"/>
          <p:cNvSpPr txBox="1">
            <a:spLocks noGrp="1"/>
          </p:cNvSpPr>
          <p:nvPr>
            <p:ph type="title"/>
          </p:nvPr>
        </p:nvSpPr>
        <p:spPr>
          <a:xfrm>
            <a:off x="311700" y="740800"/>
            <a:ext cx="2808000" cy="1007700"/>
          </a:xfrm>
          <a:prstGeom prst="rect">
            <a:avLst/>
          </a:prstGeom>
        </p:spPr>
        <p:txBody>
          <a:bodyPr lIns="91425" tIns="91425" rIns="91425" bIns="91425" anchor="b" anchorCtr="0">
            <a:noAutofit/>
          </a:bodyPr>
          <a:lstStyle/>
          <a:p>
            <a:pPr lvl="0" rtl="0">
              <a:spcBef>
                <a:spcPts val="0"/>
              </a:spcBef>
              <a:buNone/>
            </a:pPr>
            <a:r>
              <a:rPr lang="en"/>
              <a:t>Modeling the Ecosystem</a:t>
            </a:r>
          </a:p>
        </p:txBody>
      </p:sp>
      <p:sp>
        <p:nvSpPr>
          <p:cNvPr id="391" name="Shape 391"/>
          <p:cNvSpPr txBox="1">
            <a:spLocks noGrp="1"/>
          </p:cNvSpPr>
          <p:nvPr>
            <p:ph type="body" idx="1"/>
          </p:nvPr>
        </p:nvSpPr>
        <p:spPr>
          <a:xfrm>
            <a:off x="227700" y="1815125"/>
            <a:ext cx="3618300" cy="1984500"/>
          </a:xfrm>
          <a:prstGeom prst="rect">
            <a:avLst/>
          </a:prstGeom>
        </p:spPr>
        <p:txBody>
          <a:bodyPr lIns="91425" tIns="91425" rIns="91425" bIns="91425" anchor="t" anchorCtr="0">
            <a:noAutofit/>
          </a:bodyPr>
          <a:lstStyle/>
          <a:p>
            <a:pPr marL="457200" lvl="0" indent="-317500" rtl="0">
              <a:spcBef>
                <a:spcPts val="0"/>
              </a:spcBef>
              <a:buClr>
                <a:srgbClr val="CCCCCC"/>
              </a:buClr>
              <a:buSzPct val="100000"/>
            </a:pPr>
            <a:r>
              <a:rPr lang="en" sz="1400">
                <a:solidFill>
                  <a:srgbClr val="CCCCCC"/>
                </a:solidFill>
              </a:rPr>
              <a:t>What is the ecosystem?</a:t>
            </a:r>
          </a:p>
          <a:p>
            <a:pPr marL="457200" lvl="0" indent="-317500" rtl="0">
              <a:spcBef>
                <a:spcPts val="0"/>
              </a:spcBef>
              <a:buClr>
                <a:srgbClr val="CCCCCC"/>
              </a:buClr>
              <a:buSzPct val="100000"/>
            </a:pPr>
            <a:r>
              <a:rPr lang="en" sz="1400">
                <a:solidFill>
                  <a:srgbClr val="CCCCCC"/>
                </a:solidFill>
              </a:rPr>
              <a:t>Why is the ecosystem important?</a:t>
            </a:r>
          </a:p>
          <a:p>
            <a:pPr marL="457200" lvl="0" indent="-317500" rtl="0">
              <a:spcBef>
                <a:spcPts val="0"/>
              </a:spcBef>
              <a:buSzPct val="100000"/>
            </a:pPr>
            <a:r>
              <a:rPr lang="en" sz="1400"/>
              <a:t>What have we done to model the ecosystem?</a:t>
            </a:r>
          </a:p>
          <a:p>
            <a:pPr marL="457200" lvl="0" indent="-317500" rtl="0">
              <a:spcBef>
                <a:spcPts val="0"/>
              </a:spcBef>
              <a:buClr>
                <a:srgbClr val="D9D9D9"/>
              </a:buClr>
              <a:buSzPct val="100000"/>
            </a:pPr>
            <a:r>
              <a:rPr lang="en" sz="1400">
                <a:solidFill>
                  <a:srgbClr val="D9D9D9"/>
                </a:solidFill>
              </a:rPr>
              <a:t>What next?</a:t>
            </a:r>
          </a:p>
          <a:p>
            <a:pPr lvl="0" rtl="0">
              <a:spcBef>
                <a:spcPts val="0"/>
              </a:spcBef>
              <a:buNone/>
            </a:pPr>
            <a:endParaRPr/>
          </a:p>
        </p:txBody>
      </p:sp>
      <p:sp>
        <p:nvSpPr>
          <p:cNvPr id="392" name="Shape 392"/>
          <p:cNvSpPr txBox="1"/>
          <p:nvPr/>
        </p:nvSpPr>
        <p:spPr>
          <a:xfrm>
            <a:off x="303900" y="4028225"/>
            <a:ext cx="3618300" cy="15114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 sz="1800">
                <a:solidFill>
                  <a:srgbClr val="980000"/>
                </a:solidFill>
              </a:rPr>
              <a:t>Component construction model</a:t>
            </a:r>
          </a:p>
          <a:p>
            <a:pPr marL="114300" lvl="0" indent="0" rtl="0">
              <a:lnSpc>
                <a:spcPct val="115000"/>
              </a:lnSpc>
              <a:spcBef>
                <a:spcPts val="0"/>
              </a:spcBef>
              <a:buNone/>
            </a:pPr>
            <a:r>
              <a:rPr lang="en" sz="1800">
                <a:solidFill>
                  <a:schemeClr val="dk1"/>
                </a:solidFill>
              </a:rPr>
              <a:t>How are DFU’s composited to form components?</a:t>
            </a:r>
          </a:p>
        </p:txBody>
      </p:sp>
      <p:pic>
        <p:nvPicPr>
          <p:cNvPr id="393" name="Shape 393" descr="component.png"/>
          <p:cNvPicPr preferRelativeResize="0"/>
          <p:nvPr/>
        </p:nvPicPr>
        <p:blipFill>
          <a:blip r:embed="rId3">
            <a:alphaModFix/>
          </a:blip>
          <a:stretch>
            <a:fillRect/>
          </a:stretch>
        </p:blipFill>
        <p:spPr>
          <a:xfrm>
            <a:off x="3845996" y="2426250"/>
            <a:ext cx="4995624" cy="3586950"/>
          </a:xfrm>
          <a:prstGeom prst="rect">
            <a:avLst/>
          </a:prstGeom>
          <a:noFill/>
          <a:ln>
            <a:noFill/>
          </a:ln>
        </p:spPr>
      </p:pic>
      <p:sp>
        <p:nvSpPr>
          <p:cNvPr id="394" name="Shape 394"/>
          <p:cNvSpPr txBox="1"/>
          <p:nvPr/>
        </p:nvSpPr>
        <p:spPr>
          <a:xfrm>
            <a:off x="575000" y="6293775"/>
            <a:ext cx="8239800" cy="378000"/>
          </a:xfrm>
          <a:prstGeom prst="rect">
            <a:avLst/>
          </a:prstGeom>
          <a:solidFill>
            <a:srgbClr val="FFFF00"/>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None/>
            </a:pPr>
            <a:r>
              <a:rPr lang="en" sz="1600" b="1"/>
              <a:t>The components are assembled.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xfrm>
            <a:off x="311700" y="740800"/>
            <a:ext cx="2808000" cy="1007700"/>
          </a:xfrm>
          <a:prstGeom prst="rect">
            <a:avLst/>
          </a:prstGeom>
        </p:spPr>
        <p:txBody>
          <a:bodyPr lIns="91425" tIns="91425" rIns="91425" bIns="91425" anchor="b" anchorCtr="0">
            <a:noAutofit/>
          </a:bodyPr>
          <a:lstStyle/>
          <a:p>
            <a:pPr lvl="0" rtl="0">
              <a:spcBef>
                <a:spcPts val="0"/>
              </a:spcBef>
              <a:buNone/>
            </a:pPr>
            <a:r>
              <a:rPr lang="en"/>
              <a:t>Modeling the Ecosystem</a:t>
            </a:r>
          </a:p>
        </p:txBody>
      </p:sp>
      <p:sp>
        <p:nvSpPr>
          <p:cNvPr id="400" name="Shape 400"/>
          <p:cNvSpPr txBox="1">
            <a:spLocks noGrp="1"/>
          </p:cNvSpPr>
          <p:nvPr>
            <p:ph type="body" idx="1"/>
          </p:nvPr>
        </p:nvSpPr>
        <p:spPr>
          <a:xfrm>
            <a:off x="227700" y="1815125"/>
            <a:ext cx="3618300" cy="1984500"/>
          </a:xfrm>
          <a:prstGeom prst="rect">
            <a:avLst/>
          </a:prstGeom>
        </p:spPr>
        <p:txBody>
          <a:bodyPr lIns="91425" tIns="91425" rIns="91425" bIns="91425" anchor="t" anchorCtr="0">
            <a:noAutofit/>
          </a:bodyPr>
          <a:lstStyle/>
          <a:p>
            <a:pPr marL="457200" lvl="0" indent="-317500" rtl="0">
              <a:spcBef>
                <a:spcPts val="0"/>
              </a:spcBef>
              <a:buClr>
                <a:srgbClr val="CCCCCC"/>
              </a:buClr>
              <a:buSzPct val="100000"/>
            </a:pPr>
            <a:r>
              <a:rPr lang="en" sz="1400">
                <a:solidFill>
                  <a:srgbClr val="CCCCCC"/>
                </a:solidFill>
              </a:rPr>
              <a:t>What is the ecosystem?</a:t>
            </a:r>
          </a:p>
          <a:p>
            <a:pPr marL="457200" lvl="0" indent="-317500" rtl="0">
              <a:spcBef>
                <a:spcPts val="0"/>
              </a:spcBef>
              <a:buClr>
                <a:srgbClr val="CCCCCC"/>
              </a:buClr>
              <a:buSzPct val="100000"/>
            </a:pPr>
            <a:r>
              <a:rPr lang="en" sz="1400">
                <a:solidFill>
                  <a:srgbClr val="CCCCCC"/>
                </a:solidFill>
              </a:rPr>
              <a:t>Why is the ecosystem important?</a:t>
            </a:r>
          </a:p>
          <a:p>
            <a:pPr marL="457200" lvl="0" indent="-317500" rtl="0">
              <a:spcBef>
                <a:spcPts val="0"/>
              </a:spcBef>
              <a:buSzPct val="100000"/>
            </a:pPr>
            <a:r>
              <a:rPr lang="en" sz="1400"/>
              <a:t>What have we done to model the ecosystem?</a:t>
            </a:r>
          </a:p>
          <a:p>
            <a:pPr marL="457200" lvl="0" indent="-317500" rtl="0">
              <a:spcBef>
                <a:spcPts val="0"/>
              </a:spcBef>
              <a:buClr>
                <a:srgbClr val="D9D9D9"/>
              </a:buClr>
              <a:buSzPct val="100000"/>
            </a:pPr>
            <a:r>
              <a:rPr lang="en" sz="1400">
                <a:solidFill>
                  <a:srgbClr val="D9D9D9"/>
                </a:solidFill>
              </a:rPr>
              <a:t>What next?</a:t>
            </a:r>
          </a:p>
          <a:p>
            <a:pPr lvl="0" rtl="0">
              <a:spcBef>
                <a:spcPts val="0"/>
              </a:spcBef>
              <a:buNone/>
            </a:pPr>
            <a:endParaRPr/>
          </a:p>
        </p:txBody>
      </p:sp>
      <p:sp>
        <p:nvSpPr>
          <p:cNvPr id="401" name="Shape 401"/>
          <p:cNvSpPr txBox="1"/>
          <p:nvPr/>
        </p:nvSpPr>
        <p:spPr>
          <a:xfrm>
            <a:off x="321650" y="4028224"/>
            <a:ext cx="3438000" cy="1383900"/>
          </a:xfrm>
          <a:prstGeom prst="rect">
            <a:avLst/>
          </a:prstGeom>
          <a:noFill/>
          <a:ln>
            <a:noFill/>
          </a:ln>
        </p:spPr>
        <p:txBody>
          <a:bodyPr lIns="91425" tIns="91425" rIns="91425" bIns="91425" anchor="ctr" anchorCtr="0">
            <a:noAutofit/>
          </a:bodyPr>
          <a:lstStyle/>
          <a:p>
            <a:pPr lvl="0" rtl="0">
              <a:lnSpc>
                <a:spcPct val="115000"/>
              </a:lnSpc>
              <a:spcBef>
                <a:spcPts val="0"/>
              </a:spcBef>
              <a:buClr>
                <a:schemeClr val="dk1"/>
              </a:buClr>
              <a:buSzPct val="61111"/>
              <a:buFont typeface="Arial"/>
              <a:buNone/>
            </a:pPr>
            <a:r>
              <a:rPr lang="en" sz="1800">
                <a:solidFill>
                  <a:srgbClr val="980000"/>
                </a:solidFill>
              </a:rPr>
              <a:t>Package model</a:t>
            </a:r>
          </a:p>
          <a:p>
            <a:pPr marL="114300" lvl="0" indent="0" rtl="0">
              <a:lnSpc>
                <a:spcPct val="115000"/>
              </a:lnSpc>
              <a:spcBef>
                <a:spcPts val="0"/>
              </a:spcBef>
              <a:buNone/>
            </a:pPr>
            <a:r>
              <a:rPr lang="en" sz="1800">
                <a:solidFill>
                  <a:schemeClr val="dk1"/>
                </a:solidFill>
              </a:rPr>
              <a:t>How are components are composited to form executables?</a:t>
            </a:r>
          </a:p>
        </p:txBody>
      </p:sp>
      <p:pic>
        <p:nvPicPr>
          <p:cNvPr id="402" name="Shape 402" descr="package.png"/>
          <p:cNvPicPr preferRelativeResize="0"/>
          <p:nvPr/>
        </p:nvPicPr>
        <p:blipFill>
          <a:blip r:embed="rId3">
            <a:alphaModFix/>
          </a:blip>
          <a:stretch>
            <a:fillRect/>
          </a:stretch>
        </p:blipFill>
        <p:spPr>
          <a:xfrm>
            <a:off x="3663674" y="2786482"/>
            <a:ext cx="5120324" cy="3320217"/>
          </a:xfrm>
          <a:prstGeom prst="rect">
            <a:avLst/>
          </a:prstGeom>
          <a:noFill/>
          <a:ln>
            <a:noFill/>
          </a:ln>
        </p:spPr>
      </p:pic>
      <p:sp>
        <p:nvSpPr>
          <p:cNvPr id="403" name="Shape 403"/>
          <p:cNvSpPr txBox="1"/>
          <p:nvPr/>
        </p:nvSpPr>
        <p:spPr>
          <a:xfrm>
            <a:off x="575000" y="6293775"/>
            <a:ext cx="8239800" cy="378000"/>
          </a:xfrm>
          <a:prstGeom prst="rect">
            <a:avLst/>
          </a:prstGeom>
          <a:solidFill>
            <a:srgbClr val="FFFF00"/>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None/>
            </a:pPr>
            <a:r>
              <a:rPr lang="en" sz="1600" b="1"/>
              <a:t>The components are combined to form packages for specific purposes.</a:t>
            </a:r>
          </a:p>
        </p:txBody>
      </p:sp>
    </p:spTree>
  </p:cSld>
  <p:clrMapOvr>
    <a:masterClrMapping/>
  </p:clrMapOvr>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each-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4308</Words>
  <Application>Microsoft Office PowerPoint</Application>
  <PresentationFormat>On-screen Show (4:3)</PresentationFormat>
  <Paragraphs>912</Paragraphs>
  <Slides>43</Slides>
  <Notes>43</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43</vt:i4>
      </vt:variant>
    </vt:vector>
  </HeadingPairs>
  <TitlesOfParts>
    <vt:vector size="53" baseType="lpstr">
      <vt:lpstr>Arial Narrow</vt:lpstr>
      <vt:lpstr>Calibri</vt:lpstr>
      <vt:lpstr>Noto Sans Symbols</vt:lpstr>
      <vt:lpstr>Consolas</vt:lpstr>
      <vt:lpstr>Source Code Pro</vt:lpstr>
      <vt:lpstr>Arial</vt:lpstr>
      <vt:lpstr>Amatic SC</vt:lpstr>
      <vt:lpstr>simple-light-2</vt:lpstr>
      <vt:lpstr>Office Theme</vt:lpstr>
      <vt:lpstr>beach-day</vt:lpstr>
      <vt:lpstr>PowerPoint Presentation</vt:lpstr>
      <vt:lpstr>Presentation Candidates</vt:lpstr>
      <vt:lpstr>Environment / Mission Overview</vt:lpstr>
      <vt:lpstr>Modeling the Ecosystem</vt:lpstr>
      <vt:lpstr>Modeling the Ecosystem</vt:lpstr>
      <vt:lpstr>Modeling the Ecosystem</vt:lpstr>
      <vt:lpstr>Modeling the Ecosystem</vt:lpstr>
      <vt:lpstr>Modeling the Ecosystem</vt:lpstr>
      <vt:lpstr>Modeling the Ecosystem</vt:lpstr>
      <vt:lpstr>Modeling the Ecosystem</vt:lpstr>
      <vt:lpstr>Application of System Specifications</vt:lpstr>
      <vt:lpstr>PowerPoint Presentation</vt:lpstr>
      <vt:lpstr>Reference Slides</vt:lpstr>
      <vt:lpstr>The Braided Blivet</vt:lpstr>
      <vt:lpstr>PowerPoint Presentation</vt:lpstr>
      <vt:lpstr>Validation and Testing Spectrum : Specification</vt:lpstr>
      <vt:lpstr>Workflow</vt:lpstr>
      <vt:lpstr>Minimal Architecture</vt:lpstr>
      <vt:lpstr>Scaled Architecture</vt:lpstr>
      <vt:lpstr>Integrated User experience</vt:lpstr>
      <vt:lpstr>PowerPoint Presentation</vt:lpstr>
      <vt:lpstr>PowerPoint Presentation</vt:lpstr>
      <vt:lpstr>PowerPoint Presentation</vt:lpstr>
      <vt:lpstr>PowerPoint Presentation</vt:lpstr>
      <vt:lpstr>PowerPoint Presentation</vt:lpstr>
      <vt:lpstr>Specification</vt:lpstr>
      <vt:lpstr>PowerPoint Presentation</vt:lpstr>
      <vt:lpstr>System Under Test/Demo</vt:lpstr>
      <vt:lpstr>Use Cases</vt:lpstr>
      <vt:lpstr>Android Bug</vt:lpstr>
      <vt:lpstr>Android Variability</vt:lpstr>
      <vt:lpstr>AsyncTask Variability</vt:lpstr>
      <vt:lpstr>Permissions Granularity</vt:lpstr>
      <vt:lpstr>SD Card Access</vt:lpstr>
      <vt:lpstr>Bad Guy Recognition</vt:lpstr>
      <vt:lpstr>Blue Force Location</vt:lpstr>
      <vt:lpstr>extra-functional-behavior</vt:lpstr>
      <vt:lpstr>Adaptation Approaches</vt:lpstr>
      <vt:lpstr>Straight up substitution : multi-constraint-knapsack</vt:lpstr>
      <vt:lpstr>configurable-system</vt:lpstr>
      <vt:lpstr>negotiated-interfaces</vt:lpstr>
      <vt:lpstr>blended-behavior</vt:lpstr>
      <vt:lpstr>emergent-behavior</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phreed</dc:creator>
  <cp:lastModifiedBy>phreed</cp:lastModifiedBy>
  <cp:revision>1</cp:revision>
  <dcterms:modified xsi:type="dcterms:W3CDTF">2016-07-15T21:21:39Z</dcterms:modified>
</cp:coreProperties>
</file>